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Tlab 돋움 레귤러 Bold" panose="020B0600000101010101" charset="-127"/>
      <p:regular r:id="rId29"/>
    </p:embeddedFont>
    <p:embeddedFont>
      <p:font typeface="Tlab 돋움 레귤러" panose="020B0600000101010101" charset="-127"/>
      <p:regular r:id="rId30"/>
    </p:embeddedFont>
    <p:embeddedFont>
      <p:font typeface="TDTD평고딕" panose="020B0600000101010101" charset="-12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 Condensed Bold" panose="020B0600000101010101" charset="0"/>
      <p:regular r:id="rId36"/>
    </p:embeddedFont>
    <p:embeddedFont>
      <p:font typeface="Gugi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1453" autoAdjust="0"/>
  </p:normalViewPr>
  <p:slideViewPr>
    <p:cSldViewPr>
      <p:cViewPr varScale="1">
        <p:scale>
          <a:sx n="36" d="100"/>
          <a:sy n="36" d="100"/>
        </p:scale>
        <p:origin x="176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안녕하십니까</a:t>
            </a:r>
          </a:p>
          <a:p>
            <a:r>
              <a:rPr lang="en-US"/>
              <a:t>모션 인식 기반</a:t>
            </a:r>
          </a:p>
          <a:p>
            <a:r>
              <a:rPr lang="en-US"/>
              <a:t>댄스 학습 서비스,</a:t>
            </a:r>
          </a:p>
          <a:p>
            <a:r>
              <a:rPr lang="en-US"/>
              <a:t>쇼토리얼의 발표를 맡은 둠칫둠칫팀의 </a:t>
            </a:r>
          </a:p>
          <a:p>
            <a:r>
              <a:rPr lang="en-US"/>
              <a:t>조민준입니다.</a:t>
            </a:r>
          </a:p>
          <a:p>
            <a:endParaRPr lang="en-US"/>
          </a:p>
          <a:p>
            <a:r>
              <a:rPr lang="en-US"/>
              <a:t>발표를 시작하기에 앞서 질문 하나 드릴려고 하는데요.</a:t>
            </a:r>
          </a:p>
          <a:p>
            <a:r>
              <a:rPr lang="en-US"/>
              <a:t>여러분, 케이팝을 대표하는 아이돌, 누가 있을까요?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쇼토리얼입니다</a:t>
            </a:r>
          </a:p>
          <a:p>
            <a:endParaRPr lang="en-US"/>
          </a:p>
          <a:p>
            <a:r>
              <a:rPr lang="en-US"/>
              <a:t>춤을 처음 접하는 저같은 사람들을 위해</a:t>
            </a:r>
          </a:p>
          <a:p>
            <a:r>
              <a:rPr lang="en-US"/>
              <a:t>춤을 배우는 데에 필요한 기능들과 사용자의 편의성을 중점에 두고 구현했습니다.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쇼토리얼의 주요 기능이라고 하면 두 가지를 들 수 있는데</a:t>
            </a:r>
          </a:p>
          <a:p>
            <a:r>
              <a:rPr lang="en-US"/>
              <a:t>바로 연습 모드와 챌린지 모드 입니다.</a:t>
            </a:r>
          </a:p>
          <a:p>
            <a:endParaRPr lang="en-US"/>
          </a:p>
          <a:p>
            <a:r>
              <a:rPr lang="en-US"/>
              <a:t>연습 모드와 챌린지 모드를 설명하기에 앞서</a:t>
            </a:r>
          </a:p>
          <a:p>
            <a:r>
              <a:rPr lang="en-US"/>
              <a:t>저희 프로젝트를 소개할 때에 모션 인식 기반 이라는 말을 했었는데요.</a:t>
            </a:r>
          </a:p>
          <a:p>
            <a:endParaRPr lang="en-US"/>
          </a:p>
          <a:p>
            <a:r>
              <a:rPr lang="en-US"/>
              <a:t>두 모드 내에서 활용되는 모션 인식 기능에 대해 먼저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번째로 모션 인식을 통한 유사도 측정 기능입니다.</a:t>
            </a:r>
          </a:p>
          <a:p>
            <a:endParaRPr lang="en-US"/>
          </a:p>
          <a:p>
            <a:r>
              <a:rPr lang="en-US"/>
              <a:t>이 기능을 통해 사용자들이 춤을 잘 따라하고 있는지 점수를 주어 춤 동작을 개선하는 데에 도움을 주었습니다.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두 번째로 버튼 인식 기능입니다.</a:t>
            </a:r>
          </a:p>
          <a:p>
            <a:r>
              <a:rPr lang="en-US"/>
              <a:t>이 기능을 통해 영상을 보고 춤을 추고, 다시 영상을 보고 하는 불필요한 에너지 소비를 없앨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손동작을 통한 구간 변경 기능입니다.</a:t>
            </a:r>
          </a:p>
          <a:p>
            <a:endParaRPr lang="en-US"/>
          </a:p>
          <a:p>
            <a:r>
              <a:rPr lang="en-US"/>
              <a:t>이 기능 또한 연습할 때에 사용자의 편의를 생각하여 연습에 집중할 수 있게끔 구현하였습니다.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그러면 다시 돌아와서,</a:t>
            </a:r>
          </a:p>
          <a:p>
            <a:r>
              <a:rPr lang="en-US"/>
              <a:t>저희 팀의 주요 기능인 연습 모드와 챌린지 모드를 설명드리겠습니다.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번째로</a:t>
            </a:r>
          </a:p>
          <a:p>
            <a:r>
              <a:rPr lang="en-US"/>
              <a:t>연습 모드는 사용자들이 춤 연습을 할 때 필요한 기능들을 넣어주었습니다.</a:t>
            </a:r>
          </a:p>
          <a:p>
            <a:endParaRPr lang="en-US"/>
          </a:p>
          <a:p>
            <a:r>
              <a:rPr lang="en-US"/>
              <a:t>구간 반복모드, 거울모드, 배속모드를 넣어주어 연습을 더욱 효과적이게 할 수 있게끔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두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메인</a:t>
            </a:r>
            <a:r>
              <a:rPr lang="en-US" dirty="0"/>
              <a:t> </a:t>
            </a:r>
            <a:r>
              <a:rPr lang="en-US" dirty="0" err="1"/>
              <a:t>기능으로</a:t>
            </a:r>
            <a:endParaRPr lang="en-US" dirty="0"/>
          </a:p>
          <a:p>
            <a:r>
              <a:rPr lang="en-US" dirty="0" err="1"/>
              <a:t>챌린지</a:t>
            </a:r>
            <a:r>
              <a:rPr lang="en-US" dirty="0"/>
              <a:t> </a:t>
            </a:r>
            <a:r>
              <a:rPr lang="en-US" dirty="0" err="1"/>
              <a:t>모드가</a:t>
            </a:r>
            <a:r>
              <a:rPr lang="en-US" dirty="0"/>
              <a:t> </a:t>
            </a:r>
            <a:r>
              <a:rPr lang="en-US" dirty="0" err="1"/>
              <a:t>있는데요</a:t>
            </a:r>
            <a:r>
              <a:rPr lang="en-US" dirty="0"/>
              <a:t>.</a:t>
            </a:r>
          </a:p>
          <a:p>
            <a:r>
              <a:rPr lang="en-US" dirty="0" err="1"/>
              <a:t>연습을</a:t>
            </a:r>
            <a:r>
              <a:rPr lang="en-US" dirty="0"/>
              <a:t> </a:t>
            </a:r>
            <a:r>
              <a:rPr lang="en-US" dirty="0" err="1"/>
              <a:t>끝내면</a:t>
            </a:r>
            <a:r>
              <a:rPr lang="en-US" dirty="0"/>
              <a:t> 그 </a:t>
            </a:r>
            <a:r>
              <a:rPr lang="en-US" dirty="0" err="1"/>
              <a:t>다음은</a:t>
            </a:r>
            <a:r>
              <a:rPr lang="en-US" dirty="0"/>
              <a:t> 뭘 </a:t>
            </a:r>
            <a:r>
              <a:rPr lang="en-US" dirty="0" err="1"/>
              <a:t>하고</a:t>
            </a:r>
            <a:r>
              <a:rPr lang="en-US" dirty="0"/>
              <a:t> </a:t>
            </a:r>
            <a:r>
              <a:rPr lang="en-US" dirty="0" err="1"/>
              <a:t>싶을까요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 smtClean="0"/>
              <a:t>춤을</a:t>
            </a:r>
            <a:r>
              <a:rPr lang="en-US" dirty="0" smtClean="0"/>
              <a:t> </a:t>
            </a:r>
            <a:r>
              <a:rPr lang="en-US" dirty="0" err="1"/>
              <a:t>녹화하여</a:t>
            </a:r>
            <a:r>
              <a:rPr lang="en-US" dirty="0"/>
              <a:t> </a:t>
            </a:r>
            <a:r>
              <a:rPr lang="en-US" dirty="0" err="1"/>
              <a:t>간직하고</a:t>
            </a:r>
            <a:r>
              <a:rPr lang="en-US" dirty="0"/>
              <a:t> </a:t>
            </a:r>
            <a:r>
              <a:rPr lang="en-US" dirty="0" err="1"/>
              <a:t>싶을</a:t>
            </a:r>
            <a:r>
              <a:rPr lang="en-US" dirty="0"/>
              <a:t> </a:t>
            </a:r>
            <a:r>
              <a:rPr lang="en-US" dirty="0" err="1"/>
              <a:t>수도</a:t>
            </a:r>
            <a:r>
              <a:rPr lang="en-US" dirty="0"/>
              <a:t> </a:t>
            </a:r>
            <a:r>
              <a:rPr lang="en-US" dirty="0" err="1"/>
              <a:t>있겠죠</a:t>
            </a:r>
            <a:r>
              <a:rPr lang="en-US" dirty="0" smtClean="0"/>
              <a:t>.</a:t>
            </a:r>
          </a:p>
          <a:p>
            <a:r>
              <a:rPr lang="ko-KR" altLang="en-US" dirty="0" err="1" smtClean="0"/>
              <a:t>챌린지를</a:t>
            </a:r>
            <a:r>
              <a:rPr lang="ko-KR" altLang="en-US" dirty="0" smtClean="0"/>
              <a:t> 마무리하면 영상을 저장하여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다시 볼 수 있게끔 했습니다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그러면 </a:t>
            </a:r>
          </a:p>
          <a:p>
            <a:r>
              <a:rPr lang="en-US"/>
              <a:t>이러한 기능들을 담은 저희 서비스를 실시간 시연을 통해 자세히 보여드리도록 하겠습니다.</a:t>
            </a:r>
          </a:p>
          <a:p>
            <a:endParaRPr lang="en-US"/>
          </a:p>
          <a:p>
            <a:r>
              <a:rPr lang="en-US"/>
              <a:t>메인페이지</a:t>
            </a:r>
          </a:p>
          <a:p>
            <a:r>
              <a:rPr lang="en-US"/>
              <a:t>- 쇼토리얼 메인 페이지 입니다.</a:t>
            </a:r>
          </a:p>
          <a:p>
            <a:r>
              <a:rPr lang="en-US"/>
              <a:t>cbf 빅데이터 추천 기능을 활용하여</a:t>
            </a:r>
          </a:p>
          <a:p>
            <a:r>
              <a:rPr lang="en-US"/>
              <a:t>사용자가 시도한 쇼츠 영상을 기반으로</a:t>
            </a:r>
          </a:p>
          <a:p>
            <a:r>
              <a:rPr lang="en-US"/>
              <a:t>추천 영상들을 보여줍니다.</a:t>
            </a:r>
          </a:p>
          <a:p>
            <a:r>
              <a:rPr lang="en-US"/>
              <a:t>다양한 쇼츠 영상들이 있고 이 중에서</a:t>
            </a:r>
          </a:p>
          <a:p>
            <a:r>
              <a:rPr lang="en-US"/>
              <a:t>한 영상을 클릭해보겠습니다.</a:t>
            </a:r>
          </a:p>
          <a:p>
            <a:r>
              <a:rPr lang="en-US"/>
              <a:t>영상의 상세 정보가 나오는 것을 볼 수 있습니다.</a:t>
            </a:r>
          </a:p>
          <a:p>
            <a:r>
              <a:rPr lang="en-US"/>
              <a:t>그러면 연습모드를 진행해보겠습니다.</a:t>
            </a:r>
          </a:p>
          <a:p>
            <a:r>
              <a:rPr lang="en-US"/>
              <a:t>좌측에는 구간을 나타내는 인디케이터가 나오는 것을 볼 수 있고</a:t>
            </a:r>
          </a:p>
          <a:p>
            <a:r>
              <a:rPr lang="en-US"/>
              <a:t>우측 상단부터 시작버튼, 구간 반복 활성화 버튼, 거울모드, 배속 모드, 챌린지 모드로 가는 버튼이 있습니다.</a:t>
            </a:r>
          </a:p>
          <a:p>
            <a:r>
              <a:rPr lang="en-US"/>
              <a:t>그럼 영상을 재생해보겠습니다.</a:t>
            </a:r>
          </a:p>
          <a:p>
            <a:r>
              <a:rPr lang="en-US"/>
              <a:t>모션인식 기능을 활용하여 버튼 위에 손을 올리면 버튼이 작동하는 것을 볼 수 있습니다.</a:t>
            </a:r>
          </a:p>
          <a:p>
            <a:r>
              <a:rPr lang="en-US"/>
              <a:t>영상의 시간에 맞춰 좌측 인디케이터가 바뀌는 것을 볼 수 있습니다.</a:t>
            </a:r>
          </a:p>
          <a:p>
            <a:r>
              <a:rPr lang="en-US"/>
              <a:t>영상이 잘 나오는 것을 확인하였으니 다음 기능들을 설명하겠습니다.</a:t>
            </a:r>
          </a:p>
          <a:p>
            <a:r>
              <a:rPr lang="en-US"/>
              <a:t>두 번째 버튼을 통해 구간 반복 모드를 활성화시켜 보겠습니다.</a:t>
            </a:r>
          </a:p>
          <a:p>
            <a:r>
              <a:rPr lang="en-US"/>
              <a:t>구간 반복 모드가 활성화되면 좌측의 해당 구간에 활성화 아이콘이 보이게 됩니다.</a:t>
            </a:r>
          </a:p>
          <a:p>
            <a:r>
              <a:rPr lang="en-US"/>
              <a:t>그럼 제스처를 통해 구간을 변경해보겠습니다.</a:t>
            </a:r>
          </a:p>
          <a:p>
            <a:r>
              <a:rPr lang="en-US"/>
              <a:t>이렇게 손동작을 통해서 구간이 변경되는 것을 볼 수 있습니다.</a:t>
            </a:r>
          </a:p>
          <a:p>
            <a:r>
              <a:rPr lang="en-US"/>
              <a:t>세 번째 버튼인 거울 모드를 작동시켜 보겠습니다.</a:t>
            </a:r>
          </a:p>
          <a:p>
            <a:r>
              <a:rPr lang="en-US"/>
              <a:t>좌우가 반전되는 것을 볼 수 있습니다.</a:t>
            </a:r>
          </a:p>
          <a:p>
            <a:r>
              <a:rPr lang="en-US"/>
              <a:t>다음으로 배속 모드입니다. 현재는 0.75배속, 0.5배속 까지 느리게 볼 수 있게끔</a:t>
            </a:r>
          </a:p>
          <a:p>
            <a:r>
              <a:rPr lang="en-US"/>
              <a:t>버튼을 구현해놓은 것을 볼 수 있습니다.</a:t>
            </a:r>
          </a:p>
          <a:p>
            <a:r>
              <a:rPr lang="en-US"/>
              <a:t>그럼 다시 재생시켜 보겠습니다.</a:t>
            </a:r>
          </a:p>
          <a:p>
            <a:r>
              <a:rPr lang="en-US"/>
              <a:t>해당 구간만 반복되는 것을 보실 수 있고 배속에 맞춰 영상이 나오는 것을 볼 수 있습니다.</a:t>
            </a:r>
          </a:p>
          <a:p>
            <a:r>
              <a:rPr lang="en-US"/>
              <a:t>다음으로 챌린지 모드를 보여드리겠습니다.</a:t>
            </a:r>
          </a:p>
          <a:p>
            <a:endParaRPr lang="en-US"/>
          </a:p>
          <a:p>
            <a:r>
              <a:rPr lang="en-US"/>
              <a:t>챌린지 모드에서는 녹화 버튼, 타이머, 거울모드, 마이페이지 버튼, 연습모드 버튼이 있습니다.</a:t>
            </a:r>
          </a:p>
          <a:p>
            <a:r>
              <a:rPr lang="en-US"/>
              <a:t>타이머를 통해 시작 시간을 조정할 수 있습니다.</a:t>
            </a:r>
          </a:p>
          <a:p>
            <a:r>
              <a:rPr lang="en-US"/>
              <a:t>그럼 챌린지를 진행해보겠습니다.</a:t>
            </a:r>
          </a:p>
          <a:p>
            <a:r>
              <a:rPr lang="en-US"/>
              <a:t>챌린지를 마치면 Ffmpeg 오픈 소스 라이브러리를 통해 영상에 노래를 넣고, 거울 모드 형태로 변환하여</a:t>
            </a:r>
          </a:p>
          <a:p>
            <a:r>
              <a:rPr lang="en-US"/>
              <a:t>영상을 S3에 업로드하게 됩니다.</a:t>
            </a:r>
          </a:p>
          <a:p>
            <a:r>
              <a:rPr lang="en-US"/>
              <a:t>그럼 영상이 잘 저장되었는지 마이페이지로 가서 확인해보겠습니다.</a:t>
            </a:r>
          </a:p>
          <a:p>
            <a:r>
              <a:rPr lang="en-US"/>
              <a:t>영상이 잘 저장된 것을 볼 수 있습니다.</a:t>
            </a:r>
          </a:p>
          <a:p>
            <a:r>
              <a:rPr lang="en-US"/>
              <a:t>영상 상단에 보시면 저장 버튼과, 공유 버튼, 삭제 버튼을 볼 수 있습니다.</a:t>
            </a:r>
          </a:p>
          <a:p>
            <a:r>
              <a:rPr lang="en-US"/>
              <a:t>공유 버튼을 클릭하면 해당 영상을 유튜브에 업로드할 수 있습니다.</a:t>
            </a:r>
          </a:p>
          <a:p>
            <a:r>
              <a:rPr lang="en-US"/>
              <a:t>한번 업로드해보도록 하겠습니다.</a:t>
            </a:r>
          </a:p>
          <a:p>
            <a:r>
              <a:rPr lang="en-US"/>
              <a:t>유튜브에 업로드가 되는 것을 확인했습니다.</a:t>
            </a:r>
          </a:p>
          <a:p>
            <a:r>
              <a:rPr lang="en-US"/>
              <a:t>유튜브에 업로드한 영상은 공유버튼이 유튜브 버튼으로 바뀌는 것을 볼 수 있습니다.</a:t>
            </a:r>
          </a:p>
          <a:p>
            <a:r>
              <a:rPr lang="en-US"/>
              <a:t>그럼 라이브 시연을 마치겠습니다.</a:t>
            </a:r>
          </a:p>
          <a:p>
            <a:endParaRPr lang="en-US"/>
          </a:p>
          <a:p>
            <a:r>
              <a:rPr lang="en-US"/>
              <a:t>이러한 서비스를 제공하기 위해 저희 팀에서 구현한 기술들을 설명드리겠습니다!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네 BTS, 뉴진스, 블랙핑크 등 많은 아이돌들이 세계 각국에서 케이팝을 널리 알리고 있죠.</a:t>
            </a:r>
          </a:p>
          <a:p>
            <a:endParaRPr lang="en-US"/>
          </a:p>
          <a:p>
            <a:r>
              <a:rPr lang="en-US"/>
              <a:t>저는 사실 Kpop 아이돌들이 세계적으로 얼마나 인기가 많은지 잘 몰랐는데요.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첫번째로 저희 팀의 핵심 기술인 모션 인식에 대해 설명드리겠습니다.</a:t>
            </a:r>
          </a:p>
          <a:p>
            <a:endParaRPr lang="en-US"/>
          </a:p>
          <a:p>
            <a:r>
              <a:rPr lang="en-US"/>
              <a:t>구글 오픈소스 프레임워크인 Mediapipe 의 상위 모델인 BlazePose 를 활용하여 모션인식 기능을 구현하였습니다.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blazePose는 2단계의 detector-tracker ML 파이프라인으로 구성되어 있습니다.</a:t>
            </a:r>
          </a:p>
          <a:p>
            <a:endParaRPr lang="en-US"/>
          </a:p>
          <a:p>
            <a:r>
              <a:rPr lang="en-US"/>
              <a:t>첫번째 프레임에서는 감지기가 포즈 영역을 파악하고, 이후 프레임에서는 파악한 포즈 영역을 바탕으로 추정기를 통해 신체 포인트를 예측합니다.</a:t>
            </a:r>
          </a:p>
          <a:p>
            <a:endParaRPr lang="en-US"/>
          </a:p>
          <a:p>
            <a:r>
              <a:rPr lang="en-US"/>
              <a:t>33개의 주요 신체 포인트를 감지하여 정밀한 포즈 추정을 제공해주기 때문에 프로젝트에 활용하게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blazePose는 속도가 빠르고 가볍게 활용할 수 있기 때문에 cpu에서도 잘 활용할 수 있고, gpu를 활용한다면 초고속 예측을 사용할 수 있습니다.</a:t>
            </a:r>
          </a:p>
          <a:p>
            <a:endParaRPr lang="en-US"/>
          </a:p>
          <a:p>
            <a:r>
              <a:rPr lang="en-US"/>
              <a:t>또한, 경량화가 잘 되어 있기 때문에 모바일에서도 쉽게 활용할 수 있다는 것이 큰 장점입니다.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다음은</a:t>
            </a:r>
            <a:r>
              <a:rPr lang="en-US" dirty="0"/>
              <a:t> </a:t>
            </a:r>
            <a:r>
              <a:rPr lang="en-US" dirty="0" err="1"/>
              <a:t>추천</a:t>
            </a:r>
            <a:r>
              <a:rPr lang="en-US" dirty="0"/>
              <a:t> </a:t>
            </a:r>
            <a:r>
              <a:rPr lang="en-US" dirty="0" err="1"/>
              <a:t>알고리즘입니다.저희는</a:t>
            </a:r>
            <a:r>
              <a:rPr lang="en-US" dirty="0"/>
              <a:t> </a:t>
            </a:r>
            <a:r>
              <a:rPr lang="en-US" dirty="0" err="1"/>
              <a:t>컨텐츠</a:t>
            </a:r>
            <a:r>
              <a:rPr lang="en-US" dirty="0"/>
              <a:t> </a:t>
            </a:r>
            <a:r>
              <a:rPr lang="en-US" dirty="0" err="1"/>
              <a:t>기반</a:t>
            </a:r>
            <a:r>
              <a:rPr lang="en-US" dirty="0"/>
              <a:t> </a:t>
            </a:r>
            <a:r>
              <a:rPr lang="en-US" dirty="0" err="1"/>
              <a:t>필터링</a:t>
            </a:r>
            <a:r>
              <a:rPr lang="en-US" dirty="0"/>
              <a:t> </a:t>
            </a:r>
            <a:r>
              <a:rPr lang="en-US" dirty="0" err="1"/>
              <a:t>기법</a:t>
            </a:r>
            <a:r>
              <a:rPr lang="en-US" dirty="0"/>
              <a:t> 중 </a:t>
            </a:r>
            <a:r>
              <a:rPr lang="en-US" dirty="0" err="1"/>
              <a:t>하나인</a:t>
            </a:r>
            <a:r>
              <a:rPr lang="en-US" dirty="0"/>
              <a:t> </a:t>
            </a:r>
            <a:r>
              <a:rPr lang="en-US" dirty="0" err="1"/>
              <a:t>잠재요인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필터링</a:t>
            </a:r>
            <a:r>
              <a:rPr lang="en-US" dirty="0"/>
              <a:t>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 smtClean="0"/>
              <a:t>활용하여</a:t>
            </a:r>
            <a:r>
              <a:rPr lang="en-US" dirty="0" smtClean="0"/>
              <a:t> </a:t>
            </a:r>
            <a:r>
              <a:rPr lang="en-US" dirty="0" err="1"/>
              <a:t>추천</a:t>
            </a:r>
            <a:r>
              <a:rPr lang="en-US" dirty="0"/>
              <a:t> </a:t>
            </a:r>
            <a:r>
              <a:rPr lang="en-US" dirty="0" err="1"/>
              <a:t>알고리즘을</a:t>
            </a:r>
            <a:r>
              <a:rPr lang="en-US" dirty="0"/>
              <a:t> </a:t>
            </a:r>
            <a:r>
              <a:rPr lang="en-US" dirty="0" err="1"/>
              <a:t>구현하였습니다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사용자가 시도한 쇼츠 영상을 기반으로 사용자와 쇼츠 영상간의 상관관계를 파악하였고,</a:t>
            </a:r>
          </a:p>
          <a:p>
            <a:endParaRPr lang="en-US"/>
          </a:p>
          <a:p>
            <a:r>
              <a:rPr lang="en-US"/>
              <a:t>이 행렬을 행렬 분해 하여 사용자와 쇼츠 영상간의 상관관계를 파악 후 사용자가 선호할만한 쇼츠 영상을 추천합니다.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서비스 아키텍처입니다.</a:t>
            </a:r>
          </a:p>
          <a:p>
            <a:endParaRPr lang="en-US"/>
          </a:p>
          <a:p>
            <a:r>
              <a:rPr lang="en-US"/>
              <a:t>화면에 보이시는 것과 같이 구성하였습니다.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저희 팀원들을 소개합니다.</a:t>
            </a:r>
          </a:p>
          <a:p>
            <a:endParaRPr lang="en-US"/>
          </a:p>
          <a:p>
            <a:r>
              <a:rPr lang="en-US"/>
              <a:t>우지민, 조민준, 전성수, 김다윤, 이현정, 임지은으로 구성되어 있습니다.</a:t>
            </a:r>
          </a:p>
          <a:p>
            <a:endParaRPr lang="en-US"/>
          </a:p>
          <a:p>
            <a:r>
              <a:rPr lang="en-US"/>
              <a:t>이상으로 발표를 마치겠습니다.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전세계 순회 공연을 하면서 매진이 되고 많은 사람들이 환호하는 영상을 보니까 </a:t>
            </a:r>
          </a:p>
          <a:p>
            <a:r>
              <a:rPr lang="en-US"/>
              <a:t>케이팝이 정말 인기가 많다는 것을 실감할 수 있었습니다.</a:t>
            </a:r>
          </a:p>
          <a:p>
            <a:endParaRPr lang="en-US"/>
          </a:p>
          <a:p>
            <a:r>
              <a:rPr lang="en-US"/>
              <a:t>이러한 인기를 바탕으로 유행하는 문화가 하나 생겼는데요.</a:t>
            </a:r>
          </a:p>
          <a:p>
            <a:endParaRPr lang="en-US"/>
          </a:p>
          <a:p>
            <a:r>
              <a:rPr lang="en-US"/>
              <a:t>바로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댄스 챌린지입니다!</a:t>
            </a:r>
          </a:p>
          <a:p>
            <a:endParaRPr lang="en-US"/>
          </a:p>
          <a:p>
            <a:r>
              <a:rPr lang="en-US"/>
              <a:t>아이돌들의 신곡 홍보용으로 하이라이트 안무를 쇼츠 형태로 짧게 추는 것이 유행이 되었습니다.</a:t>
            </a:r>
          </a:p>
          <a:p>
            <a:r>
              <a:rPr lang="en-US"/>
              <a:t>이러한 하이라이트 안무를 인플루언서나 일반인들이 따라 추고 sns에 올리는 문화가 댄스 챌린지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하지만</a:t>
            </a:r>
            <a:r>
              <a:rPr lang="en-US" dirty="0"/>
              <a:t> </a:t>
            </a:r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춤추는</a:t>
            </a:r>
            <a:r>
              <a:rPr lang="en-US" dirty="0"/>
              <a:t> </a:t>
            </a:r>
            <a:r>
              <a:rPr lang="en-US" dirty="0" err="1"/>
              <a:t>문화를</a:t>
            </a:r>
            <a:r>
              <a:rPr lang="en-US" dirty="0"/>
              <a:t> </a:t>
            </a:r>
            <a:r>
              <a:rPr lang="en-US" dirty="0" err="1"/>
              <a:t>좋아하고</a:t>
            </a:r>
            <a:r>
              <a:rPr lang="en-US" dirty="0"/>
              <a:t> </a:t>
            </a:r>
            <a:r>
              <a:rPr lang="en-US" dirty="0" err="1"/>
              <a:t>따라하고</a:t>
            </a:r>
            <a:r>
              <a:rPr lang="en-US" dirty="0"/>
              <a:t> </a:t>
            </a:r>
            <a:r>
              <a:rPr lang="en-US" dirty="0" err="1"/>
              <a:t>싶지만</a:t>
            </a:r>
            <a:r>
              <a:rPr lang="en-US" dirty="0"/>
              <a:t>,</a:t>
            </a:r>
          </a:p>
          <a:p>
            <a:r>
              <a:rPr lang="en-US" dirty="0" err="1"/>
              <a:t>춤을</a:t>
            </a:r>
            <a:r>
              <a:rPr lang="en-US" dirty="0"/>
              <a:t> </a:t>
            </a:r>
            <a:r>
              <a:rPr lang="en-US" dirty="0" err="1"/>
              <a:t>배워본</a:t>
            </a:r>
            <a:r>
              <a:rPr lang="en-US" dirty="0"/>
              <a:t> 적 </a:t>
            </a:r>
            <a:r>
              <a:rPr lang="en-US" dirty="0" err="1"/>
              <a:t>없는</a:t>
            </a:r>
            <a:r>
              <a:rPr lang="en-US" dirty="0"/>
              <a:t> </a:t>
            </a:r>
            <a:r>
              <a:rPr lang="en-US" dirty="0" err="1"/>
              <a:t>저로써는</a:t>
            </a:r>
            <a:r>
              <a:rPr lang="en-US" dirty="0"/>
              <a:t> </a:t>
            </a:r>
            <a:r>
              <a:rPr lang="en-US" dirty="0" err="1"/>
              <a:t>정말</a:t>
            </a:r>
            <a:r>
              <a:rPr lang="en-US" dirty="0"/>
              <a:t> </a:t>
            </a:r>
            <a:r>
              <a:rPr lang="en-US" dirty="0" err="1"/>
              <a:t>즐기기가</a:t>
            </a:r>
            <a:r>
              <a:rPr lang="en-US" dirty="0"/>
              <a:t> </a:t>
            </a:r>
            <a:r>
              <a:rPr lang="en-US" dirty="0" err="1"/>
              <a:t>쉽지</a:t>
            </a:r>
            <a:r>
              <a:rPr lang="en-US" dirty="0"/>
              <a:t> </a:t>
            </a:r>
            <a:r>
              <a:rPr lang="en-US" dirty="0" err="1"/>
              <a:t>않았습니다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그래서</a:t>
            </a:r>
            <a:r>
              <a:rPr lang="en-US" dirty="0"/>
              <a:t> </a:t>
            </a:r>
            <a:r>
              <a:rPr lang="en-US" dirty="0" err="1"/>
              <a:t>춤을</a:t>
            </a:r>
            <a:r>
              <a:rPr lang="en-US" dirty="0"/>
              <a:t> </a:t>
            </a:r>
            <a:r>
              <a:rPr lang="en-US" dirty="0" err="1"/>
              <a:t>한번</a:t>
            </a:r>
            <a:r>
              <a:rPr lang="en-US" dirty="0"/>
              <a:t> </a:t>
            </a:r>
            <a:r>
              <a:rPr lang="en-US" dirty="0" err="1"/>
              <a:t>배워보자!생각해서</a:t>
            </a:r>
            <a:r>
              <a:rPr lang="en-US" dirty="0"/>
              <a:t> </a:t>
            </a:r>
            <a:r>
              <a:rPr lang="en-US" dirty="0" err="1"/>
              <a:t>혼자</a:t>
            </a:r>
            <a:r>
              <a:rPr lang="en-US" dirty="0"/>
              <a:t> </a:t>
            </a:r>
            <a:r>
              <a:rPr lang="en-US" dirty="0" err="1"/>
              <a:t>유튜브</a:t>
            </a:r>
            <a:r>
              <a:rPr lang="en-US" dirty="0"/>
              <a:t> </a:t>
            </a:r>
            <a:r>
              <a:rPr lang="en-US" dirty="0" err="1"/>
              <a:t>영상을</a:t>
            </a:r>
            <a:r>
              <a:rPr lang="en-US" dirty="0"/>
              <a:t> </a:t>
            </a:r>
            <a:r>
              <a:rPr lang="en-US" dirty="0" err="1"/>
              <a:t>보면서</a:t>
            </a:r>
            <a:r>
              <a:rPr lang="en-US" dirty="0"/>
              <a:t> </a:t>
            </a:r>
            <a:r>
              <a:rPr lang="en-US" dirty="0" err="1"/>
              <a:t>연습해봤습니다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연습을 하면서</a:t>
            </a:r>
          </a:p>
          <a:p>
            <a:r>
              <a:rPr lang="en-US"/>
              <a:t>몇가지 불편한 부분이 있었는데요.</a:t>
            </a:r>
          </a:p>
          <a:p>
            <a:endParaRPr lang="en-US"/>
          </a:p>
          <a:p>
            <a:r>
              <a:rPr lang="en-US"/>
              <a:t>첫번째로, 좌우반전된 영상을 찾아야했고,</a:t>
            </a:r>
          </a:p>
          <a:p>
            <a:r>
              <a:rPr lang="en-US"/>
              <a:t>두번째로, 한번에 외울 수 없기 때문에 영상을 구간마다 돌려봐야 했습니다.</a:t>
            </a:r>
          </a:p>
          <a:p>
            <a:endParaRPr lang="en-US"/>
          </a:p>
          <a:p>
            <a:r>
              <a:rPr lang="en-US"/>
              <a:t>(세번째로, 마지막으로)</a:t>
            </a:r>
          </a:p>
          <a:p>
            <a:r>
              <a:rPr lang="en-US"/>
              <a:t>그리고 전신 거울이 없어서 핸드폰으로 녹화해서 확인하고, 안무를 다시 보고, 다시 녹화하는 작업을 반복하면서 번거로운 작업을 계속 해야했습니다.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두번째로, 한번에 외울 수 없기 때문에 영상을 구간마다 돌려봐야 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그리고 전신 거울이 없어서 핸드폰으로 녹화해서 확인하고, 안무를 다시 보고, 다시 녹화하는 작업을 반복하면서 번거로운 작업을 계속 해야했습니다.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좀더 쉽게 배울 수 있는 방법이 없을까 생각해봤습니다.</a:t>
            </a:r>
          </a:p>
          <a:p>
            <a:endParaRPr lang="en-US"/>
          </a:p>
          <a:p>
            <a:r>
              <a:rPr lang="en-US"/>
              <a:t>왔다갔다 할 필요 없고, 구간도 나눠주고, 거울모드 아닌 것도 거울모드로 바꿔주고, 속도도 천천히 볼 수 있고,</a:t>
            </a:r>
          </a:p>
          <a:p>
            <a:r>
              <a:rPr lang="en-US"/>
              <a:t>이런 춤 연습에 최적화된 그런 서비스가 없을까 찾아봤지만 그런 서비스는 없었습니다.</a:t>
            </a:r>
          </a:p>
          <a:p>
            <a:endParaRPr lang="en-US"/>
          </a:p>
          <a:p>
            <a:r>
              <a:rPr lang="en-US"/>
              <a:t>그래서 기획한 서비스가 바로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2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7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4277" y="-357585"/>
            <a:ext cx="19522277" cy="12941643"/>
          </a:xfrm>
          <a:custGeom>
            <a:avLst/>
            <a:gdLst/>
            <a:ahLst/>
            <a:cxnLst/>
            <a:rect l="l" t="t" r="r" b="b"/>
            <a:pathLst>
              <a:path w="19522277" h="12941643">
                <a:moveTo>
                  <a:pt x="0" y="0"/>
                </a:moveTo>
                <a:lnTo>
                  <a:pt x="19522277" y="0"/>
                </a:lnTo>
                <a:lnTo>
                  <a:pt x="19522277" y="12941642"/>
                </a:lnTo>
                <a:lnTo>
                  <a:pt x="0" y="1294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097737" y="-529613"/>
            <a:ext cx="21044913" cy="11207010"/>
            <a:chOff x="0" y="0"/>
            <a:chExt cx="5542693" cy="2951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42693" cy="2951641"/>
            </a:xfrm>
            <a:custGeom>
              <a:avLst/>
              <a:gdLst/>
              <a:ahLst/>
              <a:cxnLst/>
              <a:rect l="l" t="t" r="r" b="b"/>
              <a:pathLst>
                <a:path w="5542693" h="2951641">
                  <a:moveTo>
                    <a:pt x="0" y="0"/>
                  </a:moveTo>
                  <a:lnTo>
                    <a:pt x="5542693" y="0"/>
                  </a:lnTo>
                  <a:lnTo>
                    <a:pt x="5542693" y="2951641"/>
                  </a:lnTo>
                  <a:lnTo>
                    <a:pt x="0" y="2951641"/>
                  </a:lnTo>
                  <a:close/>
                </a:path>
              </a:pathLst>
            </a:custGeom>
            <a:solidFill>
              <a:srgbClr val="000000">
                <a:alpha val="5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542693" cy="2999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191579"/>
            <a:ext cx="18288000" cy="3903841"/>
            <a:chOff x="0" y="0"/>
            <a:chExt cx="23820805" cy="5205122"/>
          </a:xfrm>
        </p:grpSpPr>
        <p:sp>
          <p:nvSpPr>
            <p:cNvPr id="7" name="TextBox 7"/>
            <p:cNvSpPr txBox="1"/>
            <p:nvPr/>
          </p:nvSpPr>
          <p:spPr>
            <a:xfrm>
              <a:off x="0" y="476250"/>
              <a:ext cx="23257610" cy="4728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7"/>
                </a:lnSpc>
                <a:spcBef>
                  <a:spcPct val="0"/>
                </a:spcBef>
              </a:pPr>
              <a:r>
                <a:rPr lang="en-US" sz="25637" dirty="0">
                  <a:solidFill>
                    <a:srgbClr val="FF00B0"/>
                  </a:solidFill>
                  <a:latin typeface="Roboto Condensed Bold"/>
                </a:rPr>
                <a:t>SHORTORIAL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" y="476250"/>
              <a:ext cx="23808105" cy="4722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37"/>
                </a:lnSpc>
                <a:spcBef>
                  <a:spcPct val="0"/>
                </a:spcBef>
              </a:pPr>
              <a:r>
                <a:rPr lang="en-US" sz="25637">
                  <a:solidFill>
                    <a:srgbClr val="FFFFFF"/>
                  </a:solidFill>
                  <a:latin typeface="Roboto Condensed Bold"/>
                </a:rPr>
                <a:t>SHORTORIAL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74404" y="8012902"/>
            <a:ext cx="9539193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Tlab 돋움 레귤러"/>
                <a:ea typeface="Tlab 돋움 레귤러"/>
              </a:rPr>
              <a:t>B305 </a:t>
            </a:r>
            <a:r>
              <a:rPr lang="en-US" sz="3499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둠칫둠칫</a:t>
            </a:r>
            <a:endParaRPr lang="en-US" sz="3499" dirty="0">
              <a:solidFill>
                <a:srgbClr val="FFFFFF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74404" y="8720246"/>
            <a:ext cx="953919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우지민</a:t>
            </a:r>
            <a:r>
              <a:rPr lang="en-US" sz="3000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조민준</a:t>
            </a:r>
            <a:r>
              <a:rPr lang="en-US" sz="3000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전성수</a:t>
            </a:r>
            <a:r>
              <a:rPr lang="en-US" sz="3000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김다윤</a:t>
            </a:r>
            <a:r>
              <a:rPr lang="en-US" sz="3000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이현정</a:t>
            </a:r>
            <a:r>
              <a:rPr lang="en-US" sz="3000" dirty="0">
                <a:solidFill>
                  <a:srgbClr val="FFFFFF"/>
                </a:solidFill>
                <a:latin typeface="Tlab 돋움 레귤러"/>
                <a:ea typeface="Tlab 돋움 레귤러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Tlab 돋움 레귤러"/>
                <a:ea typeface="Tlab 돋움 레귤러"/>
              </a:rPr>
              <a:t>임지은</a:t>
            </a:r>
            <a:endParaRPr lang="en-US" sz="3000" dirty="0">
              <a:solidFill>
                <a:srgbClr val="FFFFFF"/>
              </a:solidFill>
              <a:latin typeface="Tlab 돋움 레귤러"/>
              <a:ea typeface="Tlab 돋움 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72580" y="3248729"/>
            <a:ext cx="953919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 Bold"/>
              </a:rPr>
              <a:t>모션 인식 기반 댄스 학습 서비스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823" y="-344187"/>
            <a:ext cx="7170495" cy="7170495"/>
          </a:xfrm>
          <a:custGeom>
            <a:avLst/>
            <a:gdLst/>
            <a:ahLst/>
            <a:cxnLst/>
            <a:rect l="l" t="t" r="r" b="b"/>
            <a:pathLst>
              <a:path w="7170495" h="7170495">
                <a:moveTo>
                  <a:pt x="0" y="0"/>
                </a:moveTo>
                <a:lnTo>
                  <a:pt x="7170495" y="0"/>
                </a:lnTo>
                <a:lnTo>
                  <a:pt x="7170495" y="7170494"/>
                </a:lnTo>
                <a:lnTo>
                  <a:pt x="0" y="7170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88721" y="2140472"/>
            <a:ext cx="6208247" cy="6208247"/>
          </a:xfrm>
          <a:custGeom>
            <a:avLst/>
            <a:gdLst/>
            <a:ahLst/>
            <a:cxnLst/>
            <a:rect l="l" t="t" r="r" b="b"/>
            <a:pathLst>
              <a:path w="6208247" h="6208247">
                <a:moveTo>
                  <a:pt x="0" y="0"/>
                </a:moveTo>
                <a:lnTo>
                  <a:pt x="6208248" y="0"/>
                </a:lnTo>
                <a:lnTo>
                  <a:pt x="6208248" y="6208247"/>
                </a:lnTo>
                <a:lnTo>
                  <a:pt x="0" y="620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13196" y="-54131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34477" y="6900919"/>
            <a:ext cx="6292304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000000"/>
                </a:solidFill>
                <a:latin typeface="TDTD평고딕"/>
              </a:rPr>
              <a:t>X 0.5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18812" y="-128588"/>
            <a:ext cx="18959757" cy="10544176"/>
            <a:chOff x="0" y="0"/>
            <a:chExt cx="4993516" cy="27770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93517" cy="2777067"/>
            </a:xfrm>
            <a:custGeom>
              <a:avLst/>
              <a:gdLst/>
              <a:ahLst/>
              <a:cxnLst/>
              <a:rect l="l" t="t" r="r" b="b"/>
              <a:pathLst>
                <a:path w="4993517" h="2777067">
                  <a:moveTo>
                    <a:pt x="0" y="0"/>
                  </a:moveTo>
                  <a:lnTo>
                    <a:pt x="4993517" y="0"/>
                  </a:lnTo>
                  <a:lnTo>
                    <a:pt x="4993517" y="2777067"/>
                  </a:lnTo>
                  <a:lnTo>
                    <a:pt x="0" y="277706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6000"/>
                  </a:srgbClr>
                </a:gs>
                <a:gs pos="100000">
                  <a:srgbClr val="FFFFFF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93516" cy="282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78957" y="3468364"/>
            <a:ext cx="17364219" cy="3350273"/>
          </a:xfrm>
          <a:custGeom>
            <a:avLst/>
            <a:gdLst/>
            <a:ahLst/>
            <a:cxnLst/>
            <a:rect l="l" t="t" r="r" b="b"/>
            <a:pathLst>
              <a:path w="17364219" h="3350273">
                <a:moveTo>
                  <a:pt x="0" y="0"/>
                </a:moveTo>
                <a:lnTo>
                  <a:pt x="17364219" y="0"/>
                </a:lnTo>
                <a:lnTo>
                  <a:pt x="17364219" y="3350272"/>
                </a:lnTo>
                <a:lnTo>
                  <a:pt x="0" y="335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2091" y="2548720"/>
            <a:ext cx="8818775" cy="5256223"/>
          </a:xfrm>
          <a:custGeom>
            <a:avLst/>
            <a:gdLst/>
            <a:ahLst/>
            <a:cxnLst/>
            <a:rect l="l" t="t" r="r" b="b"/>
            <a:pathLst>
              <a:path w="8818775" h="5256223">
                <a:moveTo>
                  <a:pt x="0" y="0"/>
                </a:moveTo>
                <a:lnTo>
                  <a:pt x="8818775" y="0"/>
                </a:lnTo>
                <a:lnTo>
                  <a:pt x="8818775" y="5256223"/>
                </a:lnTo>
                <a:lnTo>
                  <a:pt x="0" y="525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24" r="-31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5851" y="3265547"/>
            <a:ext cx="2268831" cy="2268831"/>
          </a:xfrm>
          <a:custGeom>
            <a:avLst/>
            <a:gdLst/>
            <a:ahLst/>
            <a:cxnLst/>
            <a:rect l="l" t="t" r="r" b="b"/>
            <a:pathLst>
              <a:path w="2268831" h="2268831">
                <a:moveTo>
                  <a:pt x="0" y="0"/>
                </a:moveTo>
                <a:lnTo>
                  <a:pt x="2268831" y="0"/>
                </a:lnTo>
                <a:lnTo>
                  <a:pt x="2268831" y="2268830"/>
                </a:lnTo>
                <a:lnTo>
                  <a:pt x="0" y="226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09831" y="3245466"/>
            <a:ext cx="2268855" cy="2357252"/>
          </a:xfrm>
          <a:custGeom>
            <a:avLst/>
            <a:gdLst/>
            <a:ahLst/>
            <a:cxnLst/>
            <a:rect l="l" t="t" r="r" b="b"/>
            <a:pathLst>
              <a:path w="2268855" h="2357252">
                <a:moveTo>
                  <a:pt x="0" y="0"/>
                </a:moveTo>
                <a:lnTo>
                  <a:pt x="2268855" y="0"/>
                </a:lnTo>
                <a:lnTo>
                  <a:pt x="2268855" y="2357252"/>
                </a:lnTo>
                <a:lnTo>
                  <a:pt x="0" y="2357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67012" y="8390905"/>
            <a:ext cx="348172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TDTD평고딕"/>
              </a:rPr>
              <a:t>연습 모드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31116" y="8381380"/>
            <a:ext cx="3500080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TDTD평고딕"/>
              </a:rPr>
              <a:t>챌린지 모드</a:t>
            </a:r>
          </a:p>
        </p:txBody>
      </p:sp>
      <p:sp>
        <p:nvSpPr>
          <p:cNvPr id="7" name="Freeform 7"/>
          <p:cNvSpPr/>
          <p:nvPr/>
        </p:nvSpPr>
        <p:spPr>
          <a:xfrm>
            <a:off x="198486" y="2515388"/>
            <a:ext cx="8818775" cy="5256223"/>
          </a:xfrm>
          <a:custGeom>
            <a:avLst/>
            <a:gdLst/>
            <a:ahLst/>
            <a:cxnLst/>
            <a:rect l="l" t="t" r="r" b="b"/>
            <a:pathLst>
              <a:path w="8818775" h="5256223">
                <a:moveTo>
                  <a:pt x="0" y="0"/>
                </a:moveTo>
                <a:lnTo>
                  <a:pt x="8818775" y="0"/>
                </a:lnTo>
                <a:lnTo>
                  <a:pt x="8818775" y="5256224"/>
                </a:lnTo>
                <a:lnTo>
                  <a:pt x="0" y="5256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38" t="-19702" r="-2109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3208" y="555625"/>
            <a:ext cx="5217210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ea typeface="TDTD평고딕"/>
              </a:rPr>
              <a:t>주요 기능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2904" y="358775"/>
            <a:ext cx="1178187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DTD평고딕"/>
                <a:ea typeface="TDTD평고딕"/>
              </a:rPr>
              <a:t>모션 인식 - 유사도 측정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10973" y="8792246"/>
            <a:ext cx="348172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TDTD평고딕"/>
              </a:rPr>
              <a:t>연습 모드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43892" y="8602980"/>
            <a:ext cx="3500080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TDTD평고딕"/>
              </a:rPr>
              <a:t>챌린지 모드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-238095" y="0"/>
            <a:ext cx="1917631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2904" y="358775"/>
            <a:ext cx="1178187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DTD평고딕"/>
                <a:ea typeface="TDTD평고딕"/>
              </a:rPr>
              <a:t>모션 인식 - 버튼 인식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555" t="15449" r="8669"/>
          <a:stretch>
            <a:fillRect/>
          </a:stretch>
        </p:blipFill>
        <p:spPr>
          <a:xfrm>
            <a:off x="0" y="0"/>
            <a:ext cx="19397306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2904" y="358775"/>
            <a:ext cx="1178187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DTD평고딕"/>
                <a:ea typeface="TDTD평고딕"/>
              </a:rPr>
              <a:t>모션 인식 - 손동작을 통한 구간 변경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2091" y="2548720"/>
            <a:ext cx="8818775" cy="5256223"/>
          </a:xfrm>
          <a:custGeom>
            <a:avLst/>
            <a:gdLst/>
            <a:ahLst/>
            <a:cxnLst/>
            <a:rect l="l" t="t" r="r" b="b"/>
            <a:pathLst>
              <a:path w="8818775" h="5256223">
                <a:moveTo>
                  <a:pt x="0" y="0"/>
                </a:moveTo>
                <a:lnTo>
                  <a:pt x="8818775" y="0"/>
                </a:lnTo>
                <a:lnTo>
                  <a:pt x="8818775" y="5256223"/>
                </a:lnTo>
                <a:lnTo>
                  <a:pt x="0" y="525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24" r="-31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5851" y="3265547"/>
            <a:ext cx="2268831" cy="2268831"/>
          </a:xfrm>
          <a:custGeom>
            <a:avLst/>
            <a:gdLst/>
            <a:ahLst/>
            <a:cxnLst/>
            <a:rect l="l" t="t" r="r" b="b"/>
            <a:pathLst>
              <a:path w="2268831" h="2268831">
                <a:moveTo>
                  <a:pt x="0" y="0"/>
                </a:moveTo>
                <a:lnTo>
                  <a:pt x="2268831" y="0"/>
                </a:lnTo>
                <a:lnTo>
                  <a:pt x="2268831" y="2268830"/>
                </a:lnTo>
                <a:lnTo>
                  <a:pt x="0" y="226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09831" y="3245466"/>
            <a:ext cx="2268855" cy="2357252"/>
          </a:xfrm>
          <a:custGeom>
            <a:avLst/>
            <a:gdLst/>
            <a:ahLst/>
            <a:cxnLst/>
            <a:rect l="l" t="t" r="r" b="b"/>
            <a:pathLst>
              <a:path w="2268855" h="2357252">
                <a:moveTo>
                  <a:pt x="0" y="0"/>
                </a:moveTo>
                <a:lnTo>
                  <a:pt x="2268855" y="0"/>
                </a:lnTo>
                <a:lnTo>
                  <a:pt x="2268855" y="2357252"/>
                </a:lnTo>
                <a:lnTo>
                  <a:pt x="0" y="2357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67012" y="8390905"/>
            <a:ext cx="348172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TDTD평고딕"/>
              </a:rPr>
              <a:t>연습 모드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31116" y="8381380"/>
            <a:ext cx="3500080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TDTD평고딕"/>
              </a:rPr>
              <a:t>챌린지 모드</a:t>
            </a:r>
          </a:p>
        </p:txBody>
      </p:sp>
      <p:sp>
        <p:nvSpPr>
          <p:cNvPr id="7" name="Freeform 7"/>
          <p:cNvSpPr/>
          <p:nvPr/>
        </p:nvSpPr>
        <p:spPr>
          <a:xfrm>
            <a:off x="198486" y="2515388"/>
            <a:ext cx="8818775" cy="5256223"/>
          </a:xfrm>
          <a:custGeom>
            <a:avLst/>
            <a:gdLst/>
            <a:ahLst/>
            <a:cxnLst/>
            <a:rect l="l" t="t" r="r" b="b"/>
            <a:pathLst>
              <a:path w="8818775" h="5256223">
                <a:moveTo>
                  <a:pt x="0" y="0"/>
                </a:moveTo>
                <a:lnTo>
                  <a:pt x="8818775" y="0"/>
                </a:lnTo>
                <a:lnTo>
                  <a:pt x="8818775" y="5256224"/>
                </a:lnTo>
                <a:lnTo>
                  <a:pt x="0" y="5256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738" t="-19702" r="-21098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5171" y="1999084"/>
            <a:ext cx="3209801" cy="3209801"/>
          </a:xfrm>
          <a:custGeom>
            <a:avLst/>
            <a:gdLst/>
            <a:ahLst/>
            <a:cxnLst/>
            <a:rect l="l" t="t" r="r" b="b"/>
            <a:pathLst>
              <a:path w="3209801" h="3209801">
                <a:moveTo>
                  <a:pt x="0" y="0"/>
                </a:moveTo>
                <a:lnTo>
                  <a:pt x="3209800" y="0"/>
                </a:lnTo>
                <a:lnTo>
                  <a:pt x="3209800" y="3209800"/>
                </a:lnTo>
                <a:lnTo>
                  <a:pt x="0" y="3209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9752" y="1970675"/>
            <a:ext cx="3209835" cy="3334894"/>
          </a:xfrm>
          <a:custGeom>
            <a:avLst/>
            <a:gdLst/>
            <a:ahLst/>
            <a:cxnLst/>
            <a:rect l="l" t="t" r="r" b="b"/>
            <a:pathLst>
              <a:path w="3209835" h="3334894">
                <a:moveTo>
                  <a:pt x="0" y="0"/>
                </a:moveTo>
                <a:lnTo>
                  <a:pt x="3209835" y="0"/>
                </a:lnTo>
                <a:lnTo>
                  <a:pt x="3209835" y="3334894"/>
                </a:lnTo>
                <a:lnTo>
                  <a:pt x="0" y="333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350" y="0"/>
            <a:ext cx="17259300" cy="10287000"/>
          </a:xfrm>
          <a:custGeom>
            <a:avLst/>
            <a:gdLst/>
            <a:ahLst/>
            <a:cxnLst/>
            <a:rect l="l" t="t" r="r" b="b"/>
            <a:pathLst>
              <a:path w="17259300" h="10287000">
                <a:moveTo>
                  <a:pt x="0" y="0"/>
                </a:moveTo>
                <a:lnTo>
                  <a:pt x="17259300" y="0"/>
                </a:lnTo>
                <a:lnTo>
                  <a:pt x="17259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38" t="-19702" r="-21098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65314" y="0"/>
            <a:ext cx="2692530" cy="10014060"/>
            <a:chOff x="0" y="0"/>
            <a:chExt cx="501254" cy="18642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1254" cy="1864266"/>
            </a:xfrm>
            <a:custGeom>
              <a:avLst/>
              <a:gdLst/>
              <a:ahLst/>
              <a:cxnLst/>
              <a:rect l="l" t="t" r="r" b="b"/>
              <a:pathLst>
                <a:path w="501254" h="1864266">
                  <a:moveTo>
                    <a:pt x="146642" y="0"/>
                  </a:moveTo>
                  <a:lnTo>
                    <a:pt x="354613" y="0"/>
                  </a:lnTo>
                  <a:cubicBezTo>
                    <a:pt x="393504" y="0"/>
                    <a:pt x="430803" y="15450"/>
                    <a:pt x="458304" y="42950"/>
                  </a:cubicBezTo>
                  <a:cubicBezTo>
                    <a:pt x="485805" y="70451"/>
                    <a:pt x="501254" y="107750"/>
                    <a:pt x="501254" y="146642"/>
                  </a:cubicBezTo>
                  <a:lnTo>
                    <a:pt x="501254" y="1717624"/>
                  </a:lnTo>
                  <a:cubicBezTo>
                    <a:pt x="501254" y="1756516"/>
                    <a:pt x="485805" y="1793815"/>
                    <a:pt x="458304" y="1821316"/>
                  </a:cubicBezTo>
                  <a:cubicBezTo>
                    <a:pt x="430803" y="1848816"/>
                    <a:pt x="393504" y="1864266"/>
                    <a:pt x="354613" y="1864266"/>
                  </a:cubicBezTo>
                  <a:lnTo>
                    <a:pt x="146642" y="1864266"/>
                  </a:lnTo>
                  <a:cubicBezTo>
                    <a:pt x="107750" y="1864266"/>
                    <a:pt x="70451" y="1848816"/>
                    <a:pt x="42950" y="1821316"/>
                  </a:cubicBezTo>
                  <a:cubicBezTo>
                    <a:pt x="15450" y="1793815"/>
                    <a:pt x="0" y="1756516"/>
                    <a:pt x="0" y="1717624"/>
                  </a:cubicBezTo>
                  <a:lnTo>
                    <a:pt x="0" y="146642"/>
                  </a:lnTo>
                  <a:cubicBezTo>
                    <a:pt x="0" y="107750"/>
                    <a:pt x="15450" y="70451"/>
                    <a:pt x="42950" y="42950"/>
                  </a:cubicBezTo>
                  <a:cubicBezTo>
                    <a:pt x="70451" y="15450"/>
                    <a:pt x="107750" y="0"/>
                    <a:pt x="146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1254" cy="1911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0022" y="4852809"/>
            <a:ext cx="153775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2"/>
              </a:lnSpc>
              <a:spcBef>
                <a:spcPct val="0"/>
              </a:spcBef>
            </a:pPr>
            <a:r>
              <a:rPr lang="en-US" sz="4832" dirty="0" err="1">
                <a:solidFill>
                  <a:srgbClr val="FFFFFF"/>
                </a:solidFill>
                <a:ea typeface="Tlab 돋움 레귤러"/>
              </a:rPr>
              <a:t>구간</a:t>
            </a:r>
            <a:endParaRPr lang="en-US" sz="4832" dirty="0">
              <a:solidFill>
                <a:srgbClr val="FFFFFF"/>
              </a:solidFill>
              <a:ea typeface="Tlab 돋움 레귤러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954381" y="84493"/>
            <a:ext cx="1192782" cy="1226807"/>
            <a:chOff x="0" y="0"/>
            <a:chExt cx="222054" cy="2283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054" cy="228388"/>
            </a:xfrm>
            <a:custGeom>
              <a:avLst/>
              <a:gdLst/>
              <a:ahLst/>
              <a:cxnLst/>
              <a:rect l="l" t="t" r="r" b="b"/>
              <a:pathLst>
                <a:path w="222054" h="228388">
                  <a:moveTo>
                    <a:pt x="111027" y="0"/>
                  </a:moveTo>
                  <a:lnTo>
                    <a:pt x="111027" y="0"/>
                  </a:lnTo>
                  <a:cubicBezTo>
                    <a:pt x="172346" y="0"/>
                    <a:pt x="222054" y="49709"/>
                    <a:pt x="222054" y="111027"/>
                  </a:cubicBezTo>
                  <a:lnTo>
                    <a:pt x="222054" y="117361"/>
                  </a:lnTo>
                  <a:cubicBezTo>
                    <a:pt x="222054" y="178680"/>
                    <a:pt x="172346" y="228388"/>
                    <a:pt x="111027" y="228388"/>
                  </a:cubicBezTo>
                  <a:lnTo>
                    <a:pt x="111027" y="228388"/>
                  </a:lnTo>
                  <a:cubicBezTo>
                    <a:pt x="81581" y="228388"/>
                    <a:pt x="53341" y="216691"/>
                    <a:pt x="32519" y="195869"/>
                  </a:cubicBezTo>
                  <a:cubicBezTo>
                    <a:pt x="11697" y="175048"/>
                    <a:pt x="0" y="146807"/>
                    <a:pt x="0" y="117361"/>
                  </a:cubicBezTo>
                  <a:lnTo>
                    <a:pt x="0" y="111027"/>
                  </a:lnTo>
                  <a:cubicBezTo>
                    <a:pt x="0" y="81581"/>
                    <a:pt x="11697" y="53341"/>
                    <a:pt x="32519" y="32519"/>
                  </a:cubicBezTo>
                  <a:cubicBezTo>
                    <a:pt x="53341" y="11697"/>
                    <a:pt x="81581" y="0"/>
                    <a:pt x="111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2054" cy="276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54381" y="1774349"/>
            <a:ext cx="1192782" cy="1226807"/>
            <a:chOff x="0" y="0"/>
            <a:chExt cx="222054" cy="228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054" cy="228388"/>
            </a:xfrm>
            <a:custGeom>
              <a:avLst/>
              <a:gdLst/>
              <a:ahLst/>
              <a:cxnLst/>
              <a:rect l="l" t="t" r="r" b="b"/>
              <a:pathLst>
                <a:path w="222054" h="228388">
                  <a:moveTo>
                    <a:pt x="111027" y="0"/>
                  </a:moveTo>
                  <a:lnTo>
                    <a:pt x="111027" y="0"/>
                  </a:lnTo>
                  <a:cubicBezTo>
                    <a:pt x="172346" y="0"/>
                    <a:pt x="222054" y="49709"/>
                    <a:pt x="222054" y="111027"/>
                  </a:cubicBezTo>
                  <a:lnTo>
                    <a:pt x="222054" y="117361"/>
                  </a:lnTo>
                  <a:cubicBezTo>
                    <a:pt x="222054" y="178680"/>
                    <a:pt x="172346" y="228388"/>
                    <a:pt x="111027" y="228388"/>
                  </a:cubicBezTo>
                  <a:lnTo>
                    <a:pt x="111027" y="228388"/>
                  </a:lnTo>
                  <a:cubicBezTo>
                    <a:pt x="81581" y="228388"/>
                    <a:pt x="53341" y="216691"/>
                    <a:pt x="32519" y="195869"/>
                  </a:cubicBezTo>
                  <a:cubicBezTo>
                    <a:pt x="11697" y="175048"/>
                    <a:pt x="0" y="146807"/>
                    <a:pt x="0" y="117361"/>
                  </a:cubicBezTo>
                  <a:lnTo>
                    <a:pt x="0" y="111027"/>
                  </a:lnTo>
                  <a:cubicBezTo>
                    <a:pt x="0" y="81581"/>
                    <a:pt x="11697" y="53341"/>
                    <a:pt x="32519" y="32519"/>
                  </a:cubicBezTo>
                  <a:cubicBezTo>
                    <a:pt x="53341" y="11697"/>
                    <a:pt x="81581" y="0"/>
                    <a:pt x="111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2054" cy="276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954381" y="3553400"/>
            <a:ext cx="1192782" cy="1226807"/>
            <a:chOff x="0" y="0"/>
            <a:chExt cx="222054" cy="2283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054" cy="228388"/>
            </a:xfrm>
            <a:custGeom>
              <a:avLst/>
              <a:gdLst/>
              <a:ahLst/>
              <a:cxnLst/>
              <a:rect l="l" t="t" r="r" b="b"/>
              <a:pathLst>
                <a:path w="222054" h="228388">
                  <a:moveTo>
                    <a:pt x="111027" y="0"/>
                  </a:moveTo>
                  <a:lnTo>
                    <a:pt x="111027" y="0"/>
                  </a:lnTo>
                  <a:cubicBezTo>
                    <a:pt x="172346" y="0"/>
                    <a:pt x="222054" y="49709"/>
                    <a:pt x="222054" y="111027"/>
                  </a:cubicBezTo>
                  <a:lnTo>
                    <a:pt x="222054" y="117361"/>
                  </a:lnTo>
                  <a:cubicBezTo>
                    <a:pt x="222054" y="178680"/>
                    <a:pt x="172346" y="228388"/>
                    <a:pt x="111027" y="228388"/>
                  </a:cubicBezTo>
                  <a:lnTo>
                    <a:pt x="111027" y="228388"/>
                  </a:lnTo>
                  <a:cubicBezTo>
                    <a:pt x="81581" y="228388"/>
                    <a:pt x="53341" y="216691"/>
                    <a:pt x="32519" y="195869"/>
                  </a:cubicBezTo>
                  <a:cubicBezTo>
                    <a:pt x="11697" y="175048"/>
                    <a:pt x="0" y="146807"/>
                    <a:pt x="0" y="117361"/>
                  </a:cubicBezTo>
                  <a:lnTo>
                    <a:pt x="0" y="111027"/>
                  </a:lnTo>
                  <a:cubicBezTo>
                    <a:pt x="0" y="81581"/>
                    <a:pt x="11697" y="53341"/>
                    <a:pt x="32519" y="32519"/>
                  </a:cubicBezTo>
                  <a:cubicBezTo>
                    <a:pt x="53341" y="11697"/>
                    <a:pt x="81581" y="0"/>
                    <a:pt x="111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2054" cy="276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54381" y="5246932"/>
            <a:ext cx="1192782" cy="1226807"/>
            <a:chOff x="0" y="0"/>
            <a:chExt cx="222054" cy="2283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2054" cy="228388"/>
            </a:xfrm>
            <a:custGeom>
              <a:avLst/>
              <a:gdLst/>
              <a:ahLst/>
              <a:cxnLst/>
              <a:rect l="l" t="t" r="r" b="b"/>
              <a:pathLst>
                <a:path w="222054" h="228388">
                  <a:moveTo>
                    <a:pt x="111027" y="0"/>
                  </a:moveTo>
                  <a:lnTo>
                    <a:pt x="111027" y="0"/>
                  </a:lnTo>
                  <a:cubicBezTo>
                    <a:pt x="172346" y="0"/>
                    <a:pt x="222054" y="49709"/>
                    <a:pt x="222054" y="111027"/>
                  </a:cubicBezTo>
                  <a:lnTo>
                    <a:pt x="222054" y="117361"/>
                  </a:lnTo>
                  <a:cubicBezTo>
                    <a:pt x="222054" y="178680"/>
                    <a:pt x="172346" y="228388"/>
                    <a:pt x="111027" y="228388"/>
                  </a:cubicBezTo>
                  <a:lnTo>
                    <a:pt x="111027" y="228388"/>
                  </a:lnTo>
                  <a:cubicBezTo>
                    <a:pt x="81581" y="228388"/>
                    <a:pt x="53341" y="216691"/>
                    <a:pt x="32519" y="195869"/>
                  </a:cubicBezTo>
                  <a:cubicBezTo>
                    <a:pt x="11697" y="175048"/>
                    <a:pt x="0" y="146807"/>
                    <a:pt x="0" y="117361"/>
                  </a:cubicBezTo>
                  <a:lnTo>
                    <a:pt x="0" y="111027"/>
                  </a:lnTo>
                  <a:cubicBezTo>
                    <a:pt x="0" y="81581"/>
                    <a:pt x="11697" y="53341"/>
                    <a:pt x="32519" y="32519"/>
                  </a:cubicBezTo>
                  <a:cubicBezTo>
                    <a:pt x="53341" y="11697"/>
                    <a:pt x="81581" y="0"/>
                    <a:pt x="111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2054" cy="276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954381" y="7026189"/>
            <a:ext cx="1192782" cy="1226807"/>
            <a:chOff x="0" y="0"/>
            <a:chExt cx="222054" cy="2283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2054" cy="228388"/>
            </a:xfrm>
            <a:custGeom>
              <a:avLst/>
              <a:gdLst/>
              <a:ahLst/>
              <a:cxnLst/>
              <a:rect l="l" t="t" r="r" b="b"/>
              <a:pathLst>
                <a:path w="222054" h="228388">
                  <a:moveTo>
                    <a:pt x="111027" y="0"/>
                  </a:moveTo>
                  <a:lnTo>
                    <a:pt x="111027" y="0"/>
                  </a:lnTo>
                  <a:cubicBezTo>
                    <a:pt x="172346" y="0"/>
                    <a:pt x="222054" y="49709"/>
                    <a:pt x="222054" y="111027"/>
                  </a:cubicBezTo>
                  <a:lnTo>
                    <a:pt x="222054" y="117361"/>
                  </a:lnTo>
                  <a:cubicBezTo>
                    <a:pt x="222054" y="178680"/>
                    <a:pt x="172346" y="228388"/>
                    <a:pt x="111027" y="228388"/>
                  </a:cubicBezTo>
                  <a:lnTo>
                    <a:pt x="111027" y="228388"/>
                  </a:lnTo>
                  <a:cubicBezTo>
                    <a:pt x="81581" y="228388"/>
                    <a:pt x="53341" y="216691"/>
                    <a:pt x="32519" y="195869"/>
                  </a:cubicBezTo>
                  <a:cubicBezTo>
                    <a:pt x="11697" y="175048"/>
                    <a:pt x="0" y="146807"/>
                    <a:pt x="0" y="117361"/>
                  </a:cubicBezTo>
                  <a:lnTo>
                    <a:pt x="0" y="111027"/>
                  </a:lnTo>
                  <a:cubicBezTo>
                    <a:pt x="0" y="81581"/>
                    <a:pt x="11697" y="53341"/>
                    <a:pt x="32519" y="32519"/>
                  </a:cubicBezTo>
                  <a:cubicBezTo>
                    <a:pt x="53341" y="11697"/>
                    <a:pt x="81581" y="0"/>
                    <a:pt x="1110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2054" cy="276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925508" y="520853"/>
            <a:ext cx="66758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시작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33688" y="2216303"/>
            <a:ext cx="235431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구간 반복 모드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18434" y="3911249"/>
            <a:ext cx="148173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거울 모드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504920" y="5606699"/>
            <a:ext cx="150876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배속 모드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364902" y="7302149"/>
            <a:ext cx="178879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챌린지 모드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06285" y="9157871"/>
            <a:ext cx="549388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ea typeface="TDTD평고딕"/>
              </a:rPr>
              <a:t>연습 모드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171204"/>
          </a:xfrm>
          <a:custGeom>
            <a:avLst/>
            <a:gdLst/>
            <a:ahLst/>
            <a:cxnLst/>
            <a:rect l="l" t="t" r="r" b="b"/>
            <a:pathLst>
              <a:path w="18288000" h="11171204">
                <a:moveTo>
                  <a:pt x="0" y="0"/>
                </a:moveTo>
                <a:lnTo>
                  <a:pt x="18288000" y="0"/>
                </a:lnTo>
                <a:lnTo>
                  <a:pt x="18288000" y="11171204"/>
                </a:lnTo>
                <a:lnTo>
                  <a:pt x="0" y="1117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66" t="-7018" r="-82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027194" y="482349"/>
            <a:ext cx="855502" cy="893967"/>
            <a:chOff x="0" y="0"/>
            <a:chExt cx="159264" cy="166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264" cy="166425"/>
            </a:xfrm>
            <a:custGeom>
              <a:avLst/>
              <a:gdLst/>
              <a:ahLst/>
              <a:cxnLst/>
              <a:rect l="l" t="t" r="r" b="b"/>
              <a:pathLst>
                <a:path w="159264" h="166425">
                  <a:moveTo>
                    <a:pt x="79632" y="0"/>
                  </a:moveTo>
                  <a:lnTo>
                    <a:pt x="79632" y="0"/>
                  </a:lnTo>
                  <a:cubicBezTo>
                    <a:pt x="123612" y="0"/>
                    <a:pt x="159264" y="35653"/>
                    <a:pt x="159264" y="79632"/>
                  </a:cubicBezTo>
                  <a:lnTo>
                    <a:pt x="159264" y="86793"/>
                  </a:lnTo>
                  <a:cubicBezTo>
                    <a:pt x="159264" y="130773"/>
                    <a:pt x="123612" y="166425"/>
                    <a:pt x="79632" y="166425"/>
                  </a:cubicBezTo>
                  <a:lnTo>
                    <a:pt x="79632" y="166425"/>
                  </a:lnTo>
                  <a:cubicBezTo>
                    <a:pt x="35653" y="166425"/>
                    <a:pt x="0" y="130773"/>
                    <a:pt x="0" y="86793"/>
                  </a:cubicBezTo>
                  <a:lnTo>
                    <a:pt x="0" y="79632"/>
                  </a:lnTo>
                  <a:cubicBezTo>
                    <a:pt x="0" y="35653"/>
                    <a:pt x="35653" y="0"/>
                    <a:pt x="7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9264" cy="2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027194" y="2053116"/>
            <a:ext cx="855502" cy="893967"/>
            <a:chOff x="0" y="0"/>
            <a:chExt cx="159264" cy="166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264" cy="166425"/>
            </a:xfrm>
            <a:custGeom>
              <a:avLst/>
              <a:gdLst/>
              <a:ahLst/>
              <a:cxnLst/>
              <a:rect l="l" t="t" r="r" b="b"/>
              <a:pathLst>
                <a:path w="159264" h="166425">
                  <a:moveTo>
                    <a:pt x="79632" y="0"/>
                  </a:moveTo>
                  <a:lnTo>
                    <a:pt x="79632" y="0"/>
                  </a:lnTo>
                  <a:cubicBezTo>
                    <a:pt x="123612" y="0"/>
                    <a:pt x="159264" y="35653"/>
                    <a:pt x="159264" y="79632"/>
                  </a:cubicBezTo>
                  <a:lnTo>
                    <a:pt x="159264" y="86793"/>
                  </a:lnTo>
                  <a:cubicBezTo>
                    <a:pt x="159264" y="130773"/>
                    <a:pt x="123612" y="166425"/>
                    <a:pt x="79632" y="166425"/>
                  </a:cubicBezTo>
                  <a:lnTo>
                    <a:pt x="79632" y="166425"/>
                  </a:lnTo>
                  <a:cubicBezTo>
                    <a:pt x="35653" y="166425"/>
                    <a:pt x="0" y="130773"/>
                    <a:pt x="0" y="86793"/>
                  </a:cubicBezTo>
                  <a:lnTo>
                    <a:pt x="0" y="79632"/>
                  </a:lnTo>
                  <a:cubicBezTo>
                    <a:pt x="0" y="35653"/>
                    <a:pt x="35653" y="0"/>
                    <a:pt x="7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59264" cy="2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998619" y="3623884"/>
            <a:ext cx="855502" cy="893967"/>
            <a:chOff x="0" y="0"/>
            <a:chExt cx="159264" cy="1664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9264" cy="166425"/>
            </a:xfrm>
            <a:custGeom>
              <a:avLst/>
              <a:gdLst/>
              <a:ahLst/>
              <a:cxnLst/>
              <a:rect l="l" t="t" r="r" b="b"/>
              <a:pathLst>
                <a:path w="159264" h="166425">
                  <a:moveTo>
                    <a:pt x="79632" y="0"/>
                  </a:moveTo>
                  <a:lnTo>
                    <a:pt x="79632" y="0"/>
                  </a:lnTo>
                  <a:cubicBezTo>
                    <a:pt x="123612" y="0"/>
                    <a:pt x="159264" y="35653"/>
                    <a:pt x="159264" y="79632"/>
                  </a:cubicBezTo>
                  <a:lnTo>
                    <a:pt x="159264" y="86793"/>
                  </a:lnTo>
                  <a:cubicBezTo>
                    <a:pt x="159264" y="130773"/>
                    <a:pt x="123612" y="166425"/>
                    <a:pt x="79632" y="166425"/>
                  </a:cubicBezTo>
                  <a:lnTo>
                    <a:pt x="79632" y="166425"/>
                  </a:lnTo>
                  <a:cubicBezTo>
                    <a:pt x="35653" y="166425"/>
                    <a:pt x="0" y="130773"/>
                    <a:pt x="0" y="86793"/>
                  </a:cubicBezTo>
                  <a:lnTo>
                    <a:pt x="0" y="79632"/>
                  </a:lnTo>
                  <a:cubicBezTo>
                    <a:pt x="0" y="35653"/>
                    <a:pt x="35653" y="0"/>
                    <a:pt x="7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9264" cy="2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08144" y="5246284"/>
            <a:ext cx="855502" cy="893967"/>
            <a:chOff x="0" y="0"/>
            <a:chExt cx="159264" cy="1664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264" cy="166425"/>
            </a:xfrm>
            <a:custGeom>
              <a:avLst/>
              <a:gdLst/>
              <a:ahLst/>
              <a:cxnLst/>
              <a:rect l="l" t="t" r="r" b="b"/>
              <a:pathLst>
                <a:path w="159264" h="166425">
                  <a:moveTo>
                    <a:pt x="79632" y="0"/>
                  </a:moveTo>
                  <a:lnTo>
                    <a:pt x="79632" y="0"/>
                  </a:lnTo>
                  <a:cubicBezTo>
                    <a:pt x="123612" y="0"/>
                    <a:pt x="159264" y="35653"/>
                    <a:pt x="159264" y="79632"/>
                  </a:cubicBezTo>
                  <a:lnTo>
                    <a:pt x="159264" y="86793"/>
                  </a:lnTo>
                  <a:cubicBezTo>
                    <a:pt x="159264" y="130773"/>
                    <a:pt x="123612" y="166425"/>
                    <a:pt x="79632" y="166425"/>
                  </a:cubicBezTo>
                  <a:lnTo>
                    <a:pt x="79632" y="166425"/>
                  </a:lnTo>
                  <a:cubicBezTo>
                    <a:pt x="35653" y="166425"/>
                    <a:pt x="0" y="130773"/>
                    <a:pt x="0" y="86793"/>
                  </a:cubicBezTo>
                  <a:lnTo>
                    <a:pt x="0" y="79632"/>
                  </a:lnTo>
                  <a:cubicBezTo>
                    <a:pt x="0" y="35653"/>
                    <a:pt x="35653" y="0"/>
                    <a:pt x="7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9264" cy="2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27194" y="6852786"/>
            <a:ext cx="855502" cy="893967"/>
            <a:chOff x="0" y="0"/>
            <a:chExt cx="159264" cy="1664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264" cy="166425"/>
            </a:xfrm>
            <a:custGeom>
              <a:avLst/>
              <a:gdLst/>
              <a:ahLst/>
              <a:cxnLst/>
              <a:rect l="l" t="t" r="r" b="b"/>
              <a:pathLst>
                <a:path w="159264" h="166425">
                  <a:moveTo>
                    <a:pt x="79632" y="0"/>
                  </a:moveTo>
                  <a:lnTo>
                    <a:pt x="79632" y="0"/>
                  </a:lnTo>
                  <a:cubicBezTo>
                    <a:pt x="123612" y="0"/>
                    <a:pt x="159264" y="35653"/>
                    <a:pt x="159264" y="79632"/>
                  </a:cubicBezTo>
                  <a:lnTo>
                    <a:pt x="159264" y="86793"/>
                  </a:lnTo>
                  <a:cubicBezTo>
                    <a:pt x="159264" y="130773"/>
                    <a:pt x="123612" y="166425"/>
                    <a:pt x="79632" y="166425"/>
                  </a:cubicBezTo>
                  <a:lnTo>
                    <a:pt x="79632" y="166425"/>
                  </a:lnTo>
                  <a:cubicBezTo>
                    <a:pt x="35653" y="166425"/>
                    <a:pt x="0" y="130773"/>
                    <a:pt x="0" y="86793"/>
                  </a:cubicBezTo>
                  <a:lnTo>
                    <a:pt x="0" y="79632"/>
                  </a:lnTo>
                  <a:cubicBezTo>
                    <a:pt x="0" y="35653"/>
                    <a:pt x="35653" y="0"/>
                    <a:pt x="7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59264" cy="214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66321" y="701362"/>
            <a:ext cx="71366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녹화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88771" y="2058633"/>
            <a:ext cx="1019175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타이머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39116" y="3858167"/>
            <a:ext cx="148173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거울 모드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88771" y="5437934"/>
            <a:ext cx="179070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마이 페이지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70402" y="7128319"/>
            <a:ext cx="149435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Tlab 돋움 레귤러"/>
              </a:rPr>
              <a:t>연습 모드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06285" y="9157871"/>
            <a:ext cx="549388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ea typeface="TDTD평고딕"/>
              </a:rPr>
              <a:t>챌린지 모드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79830" y="149601"/>
            <a:ext cx="17728340" cy="99877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9830" y="496435"/>
            <a:ext cx="7003000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ea typeface="TDTD평고딕"/>
              </a:rPr>
              <a:t>녹화 영상 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76411" y="3937003"/>
            <a:ext cx="3335179" cy="216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75"/>
              </a:lnSpc>
              <a:spcBef>
                <a:spcPct val="0"/>
              </a:spcBef>
            </a:pPr>
            <a:r>
              <a:rPr lang="en-US" sz="12625">
                <a:solidFill>
                  <a:srgbClr val="000000"/>
                </a:solidFill>
                <a:ea typeface="TDTD평고딕"/>
              </a:rPr>
              <a:t>시연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9" y="0"/>
            <a:ext cx="9149809" cy="5143500"/>
          </a:xfrm>
          <a:custGeom>
            <a:avLst/>
            <a:gdLst/>
            <a:ahLst/>
            <a:cxnLst/>
            <a:rect l="l" t="t" r="r" b="b"/>
            <a:pathLst>
              <a:path w="9149809" h="5143500">
                <a:moveTo>
                  <a:pt x="0" y="0"/>
                </a:moveTo>
                <a:lnTo>
                  <a:pt x="9149809" y="0"/>
                </a:lnTo>
                <a:lnTo>
                  <a:pt x="914980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90857" y="5143500"/>
            <a:ext cx="9797143" cy="5143500"/>
          </a:xfrm>
          <a:custGeom>
            <a:avLst/>
            <a:gdLst/>
            <a:ahLst/>
            <a:cxnLst/>
            <a:rect l="l" t="t" r="r" b="b"/>
            <a:pathLst>
              <a:path w="9797143" h="5143500">
                <a:moveTo>
                  <a:pt x="0" y="0"/>
                </a:moveTo>
                <a:lnTo>
                  <a:pt x="9797143" y="0"/>
                </a:lnTo>
                <a:lnTo>
                  <a:pt x="979714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143500"/>
            <a:ext cx="9144000" cy="6096000"/>
          </a:xfrm>
          <a:custGeom>
            <a:avLst/>
            <a:gdLst/>
            <a:ahLst/>
            <a:cxnLst/>
            <a:rect l="l" t="t" r="r" b="b"/>
            <a:pathLst>
              <a:path w="9144000" h="6096000">
                <a:moveTo>
                  <a:pt x="0" y="0"/>
                </a:moveTo>
                <a:lnTo>
                  <a:pt x="9144000" y="0"/>
                </a:lnTo>
                <a:lnTo>
                  <a:pt x="9144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5421" y="330582"/>
            <a:ext cx="4622883" cy="1507462"/>
          </a:xfrm>
          <a:custGeom>
            <a:avLst/>
            <a:gdLst/>
            <a:ahLst/>
            <a:cxnLst/>
            <a:rect l="l" t="t" r="r" b="b"/>
            <a:pathLst>
              <a:path w="4622883" h="1507462">
                <a:moveTo>
                  <a:pt x="0" y="0"/>
                </a:moveTo>
                <a:lnTo>
                  <a:pt x="4622883" y="0"/>
                </a:lnTo>
                <a:lnTo>
                  <a:pt x="4622883" y="1507462"/>
                </a:lnTo>
                <a:lnTo>
                  <a:pt x="0" y="1507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3938"/>
          <a:stretch>
            <a:fillRect/>
          </a:stretch>
        </p:blipFill>
        <p:spPr>
          <a:xfrm>
            <a:off x="3650476" y="2341000"/>
            <a:ext cx="11332775" cy="774204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1520" y="287338"/>
            <a:ext cx="76882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TDTD평고딕"/>
              </a:rPr>
              <a:t>BlazePose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9236" y="2813281"/>
            <a:ext cx="10210303" cy="4721248"/>
          </a:xfrm>
          <a:custGeom>
            <a:avLst/>
            <a:gdLst/>
            <a:ahLst/>
            <a:cxnLst/>
            <a:rect l="l" t="t" r="r" b="b"/>
            <a:pathLst>
              <a:path w="10210303" h="4721248">
                <a:moveTo>
                  <a:pt x="0" y="0"/>
                </a:moveTo>
                <a:lnTo>
                  <a:pt x="10210303" y="0"/>
                </a:lnTo>
                <a:lnTo>
                  <a:pt x="10210303" y="4721248"/>
                </a:lnTo>
                <a:lnTo>
                  <a:pt x="0" y="472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26" r="-1044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15632" y="1606406"/>
            <a:ext cx="6569478" cy="7652834"/>
            <a:chOff x="0" y="0"/>
            <a:chExt cx="1088251" cy="1267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8251" cy="1267712"/>
            </a:xfrm>
            <a:custGeom>
              <a:avLst/>
              <a:gdLst/>
              <a:ahLst/>
              <a:cxnLst/>
              <a:rect l="l" t="t" r="r" b="b"/>
              <a:pathLst>
                <a:path w="1088251" h="1267712">
                  <a:moveTo>
                    <a:pt x="27105" y="0"/>
                  </a:moveTo>
                  <a:lnTo>
                    <a:pt x="1061146" y="0"/>
                  </a:lnTo>
                  <a:cubicBezTo>
                    <a:pt x="1068335" y="0"/>
                    <a:pt x="1075229" y="2856"/>
                    <a:pt x="1080312" y="7939"/>
                  </a:cubicBezTo>
                  <a:cubicBezTo>
                    <a:pt x="1085395" y="13022"/>
                    <a:pt x="1088251" y="19916"/>
                    <a:pt x="1088251" y="27105"/>
                  </a:cubicBezTo>
                  <a:lnTo>
                    <a:pt x="1088251" y="1240607"/>
                  </a:lnTo>
                  <a:cubicBezTo>
                    <a:pt x="1088251" y="1255576"/>
                    <a:pt x="1076116" y="1267712"/>
                    <a:pt x="1061146" y="1267712"/>
                  </a:cubicBezTo>
                  <a:lnTo>
                    <a:pt x="27105" y="1267712"/>
                  </a:lnTo>
                  <a:cubicBezTo>
                    <a:pt x="12135" y="1267712"/>
                    <a:pt x="0" y="1255576"/>
                    <a:pt x="0" y="1240607"/>
                  </a:cubicBezTo>
                  <a:lnTo>
                    <a:pt x="0" y="27105"/>
                  </a:lnTo>
                  <a:cubicBezTo>
                    <a:pt x="0" y="12135"/>
                    <a:pt x="12135" y="0"/>
                    <a:pt x="27105" y="0"/>
                  </a:cubicBezTo>
                  <a:close/>
                </a:path>
              </a:pathLst>
            </a:custGeom>
            <a:blipFill>
              <a:blip r:embed="rId4"/>
              <a:stretch>
                <a:fillRect t="-802" b="-802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0199" y="3620360"/>
            <a:ext cx="4342571" cy="3046281"/>
          </a:xfrm>
          <a:custGeom>
            <a:avLst/>
            <a:gdLst/>
            <a:ahLst/>
            <a:cxnLst/>
            <a:rect l="l" t="t" r="r" b="b"/>
            <a:pathLst>
              <a:path w="4342571" h="3046281">
                <a:moveTo>
                  <a:pt x="0" y="0"/>
                </a:moveTo>
                <a:lnTo>
                  <a:pt x="4342570" y="0"/>
                </a:lnTo>
                <a:lnTo>
                  <a:pt x="4342570" y="3046280"/>
                </a:lnTo>
                <a:lnTo>
                  <a:pt x="0" y="3046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5875" y="3918027"/>
            <a:ext cx="2895873" cy="2895873"/>
          </a:xfrm>
          <a:custGeom>
            <a:avLst/>
            <a:gdLst/>
            <a:ahLst/>
            <a:cxnLst/>
            <a:rect l="l" t="t" r="r" b="b"/>
            <a:pathLst>
              <a:path w="2895873" h="2895873">
                <a:moveTo>
                  <a:pt x="0" y="0"/>
                </a:moveTo>
                <a:lnTo>
                  <a:pt x="2895873" y="0"/>
                </a:lnTo>
                <a:lnTo>
                  <a:pt x="2895873" y="2895874"/>
                </a:lnTo>
                <a:lnTo>
                  <a:pt x="0" y="2895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32769" y="3050635"/>
            <a:ext cx="4185729" cy="4185729"/>
          </a:xfrm>
          <a:custGeom>
            <a:avLst/>
            <a:gdLst/>
            <a:ahLst/>
            <a:cxnLst/>
            <a:rect l="l" t="t" r="r" b="b"/>
            <a:pathLst>
              <a:path w="4185729" h="4185729">
                <a:moveTo>
                  <a:pt x="0" y="0"/>
                </a:moveTo>
                <a:lnTo>
                  <a:pt x="4185730" y="0"/>
                </a:lnTo>
                <a:lnTo>
                  <a:pt x="4185730" y="4185730"/>
                </a:lnTo>
                <a:lnTo>
                  <a:pt x="0" y="4185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18499" y="3473099"/>
            <a:ext cx="3340801" cy="3340801"/>
          </a:xfrm>
          <a:custGeom>
            <a:avLst/>
            <a:gdLst/>
            <a:ahLst/>
            <a:cxnLst/>
            <a:rect l="l" t="t" r="r" b="b"/>
            <a:pathLst>
              <a:path w="3340801" h="3340801">
                <a:moveTo>
                  <a:pt x="0" y="0"/>
                </a:moveTo>
                <a:lnTo>
                  <a:pt x="3340801" y="0"/>
                </a:lnTo>
                <a:lnTo>
                  <a:pt x="3340801" y="3340802"/>
                </a:lnTo>
                <a:lnTo>
                  <a:pt x="0" y="33408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6374" y="1737519"/>
            <a:ext cx="18820749" cy="7712882"/>
          </a:xfrm>
          <a:custGeom>
            <a:avLst/>
            <a:gdLst/>
            <a:ahLst/>
            <a:cxnLst/>
            <a:rect l="l" t="t" r="r" b="b"/>
            <a:pathLst>
              <a:path w="18820749" h="7712882">
                <a:moveTo>
                  <a:pt x="0" y="0"/>
                </a:moveTo>
                <a:lnTo>
                  <a:pt x="18820748" y="0"/>
                </a:lnTo>
                <a:lnTo>
                  <a:pt x="18820748" y="7712882"/>
                </a:lnTo>
                <a:lnTo>
                  <a:pt x="0" y="771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779" b="-74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20" y="287338"/>
            <a:ext cx="76882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TDTD평고딕"/>
              </a:rPr>
              <a:t>추천 알고리즘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625" y="611008"/>
            <a:ext cx="12343626" cy="5817324"/>
          </a:xfrm>
          <a:custGeom>
            <a:avLst/>
            <a:gdLst/>
            <a:ahLst/>
            <a:cxnLst/>
            <a:rect l="l" t="t" r="r" b="b"/>
            <a:pathLst>
              <a:path w="12343626" h="5817324">
                <a:moveTo>
                  <a:pt x="0" y="0"/>
                </a:moveTo>
                <a:lnTo>
                  <a:pt x="12343626" y="0"/>
                </a:lnTo>
                <a:lnTo>
                  <a:pt x="12343626" y="5817324"/>
                </a:lnTo>
                <a:lnTo>
                  <a:pt x="0" y="5817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18" b="-59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73317" y="2720033"/>
            <a:ext cx="4658119" cy="5042045"/>
            <a:chOff x="0" y="0"/>
            <a:chExt cx="1226830" cy="13279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6830" cy="1327946"/>
            </a:xfrm>
            <a:custGeom>
              <a:avLst/>
              <a:gdLst/>
              <a:ahLst/>
              <a:cxnLst/>
              <a:rect l="l" t="t" r="r" b="b"/>
              <a:pathLst>
                <a:path w="1226830" h="1327946">
                  <a:moveTo>
                    <a:pt x="0" y="0"/>
                  </a:moveTo>
                  <a:lnTo>
                    <a:pt x="1226830" y="0"/>
                  </a:lnTo>
                  <a:lnTo>
                    <a:pt x="1226830" y="1327946"/>
                  </a:lnTo>
                  <a:lnTo>
                    <a:pt x="0" y="1327946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75000"/>
                  </a:srgbClr>
                </a:gs>
                <a:gs pos="100000">
                  <a:srgbClr val="FFFFFF">
                    <a:alpha val="7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26830" cy="1375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673317" y="2145830"/>
            <a:ext cx="7907037" cy="7907037"/>
          </a:xfrm>
          <a:custGeom>
            <a:avLst/>
            <a:gdLst/>
            <a:ahLst/>
            <a:cxnLst/>
            <a:rect l="l" t="t" r="r" b="b"/>
            <a:pathLst>
              <a:path w="7907037" h="7907037">
                <a:moveTo>
                  <a:pt x="0" y="0"/>
                </a:moveTo>
                <a:lnTo>
                  <a:pt x="7907037" y="0"/>
                </a:lnTo>
                <a:lnTo>
                  <a:pt x="7907037" y="7907037"/>
                </a:lnTo>
                <a:lnTo>
                  <a:pt x="0" y="7907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4321" y="-264896"/>
            <a:ext cx="15099358" cy="10816791"/>
          </a:xfrm>
          <a:custGeom>
            <a:avLst/>
            <a:gdLst/>
            <a:ahLst/>
            <a:cxnLst/>
            <a:rect l="l" t="t" r="r" b="b"/>
            <a:pathLst>
              <a:path w="15099358" h="10816791">
                <a:moveTo>
                  <a:pt x="0" y="0"/>
                </a:moveTo>
                <a:lnTo>
                  <a:pt x="15099358" y="0"/>
                </a:lnTo>
                <a:lnTo>
                  <a:pt x="15099358" y="10816792"/>
                </a:lnTo>
                <a:lnTo>
                  <a:pt x="0" y="10816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20" y="287338"/>
            <a:ext cx="851828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ea typeface="TDTD평고딕"/>
              </a:rPr>
              <a:t>서비스 아키텍처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7162" y="400004"/>
            <a:ext cx="2625853" cy="26258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762023" y="400004"/>
            <a:ext cx="2625853" cy="262585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3956885" y="400004"/>
            <a:ext cx="2625853" cy="26258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567162" y="5275968"/>
            <a:ext cx="2625853" cy="26258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762023" y="5275968"/>
            <a:ext cx="2625853" cy="26258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3956885" y="5275968"/>
            <a:ext cx="2625853" cy="262585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01820" y="3124200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우지민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TEAM LEADER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FULL STACK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  <a:ea typeface="Roboto Condensed Bold"/>
              </a:rPr>
              <a:t>S3 관련 로직 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6682" y="3124200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조민준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FULL STACK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INFRA</a:t>
            </a:r>
          </a:p>
          <a:p>
            <a:pPr algn="ctr">
              <a:lnSpc>
                <a:spcPts val="3499"/>
              </a:lnSpc>
            </a:pPr>
            <a:endParaRPr lang="en-US" sz="2916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91543" y="3124200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전성수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FULL STACK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회원 관련 로직 구현</a:t>
            </a:r>
          </a:p>
          <a:p>
            <a:pPr algn="ctr">
              <a:lnSpc>
                <a:spcPts val="3499"/>
              </a:lnSpc>
            </a:pPr>
            <a:endParaRPr lang="en-US" sz="2916">
              <a:solidFill>
                <a:srgbClr val="000000"/>
              </a:solidFill>
              <a:ea typeface="Roboto Condense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1820" y="8000164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김다윤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FRONTEND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챌린지 모드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파일 저장 및 공유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96682" y="8000164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이현정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FULL STACK + AI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모션 인식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영상 추천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1543" y="8000164"/>
            <a:ext cx="4356536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4116">
                <a:solidFill>
                  <a:srgbClr val="000000"/>
                </a:solidFill>
                <a:ea typeface="Roboto Condensed Bold"/>
              </a:rPr>
              <a:t>임지은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</a:rPr>
              <a:t>FRONTEND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ea typeface="Roboto Condensed Bold"/>
              </a:rPr>
              <a:t>연습 모드</a:t>
            </a:r>
          </a:p>
          <a:p>
            <a:pPr algn="ctr">
              <a:lnSpc>
                <a:spcPts val="3499"/>
              </a:lnSpc>
            </a:pPr>
            <a:r>
              <a:rPr lang="en-US" sz="2916">
                <a:solidFill>
                  <a:srgbClr val="000000"/>
                </a:solidFill>
                <a:latin typeface="Roboto Condensed Bold"/>
                <a:ea typeface="Roboto Condensed Bold"/>
              </a:rPr>
              <a:t>메인 / 랜딩 페이지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04836" y="3115448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4232" y="904875"/>
            <a:ext cx="5700706" cy="7125883"/>
          </a:xfrm>
          <a:custGeom>
            <a:avLst/>
            <a:gdLst/>
            <a:ahLst/>
            <a:cxnLst/>
            <a:rect l="l" t="t" r="r" b="b"/>
            <a:pathLst>
              <a:path w="5700706" h="7125883">
                <a:moveTo>
                  <a:pt x="0" y="0"/>
                </a:moveTo>
                <a:lnTo>
                  <a:pt x="5700706" y="0"/>
                </a:lnTo>
                <a:lnTo>
                  <a:pt x="5700706" y="7125883"/>
                </a:lnTo>
                <a:lnTo>
                  <a:pt x="0" y="7125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0240" y="2315099"/>
            <a:ext cx="9437078" cy="654227"/>
          </a:xfrm>
          <a:custGeom>
            <a:avLst/>
            <a:gdLst/>
            <a:ahLst/>
            <a:cxnLst/>
            <a:rect l="l" t="t" r="r" b="b"/>
            <a:pathLst>
              <a:path w="9437078" h="654227">
                <a:moveTo>
                  <a:pt x="0" y="0"/>
                </a:moveTo>
                <a:lnTo>
                  <a:pt x="9437078" y="0"/>
                </a:lnTo>
                <a:lnTo>
                  <a:pt x="9437078" y="654227"/>
                </a:lnTo>
                <a:lnTo>
                  <a:pt x="0" y="65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556299" y="7123648"/>
            <a:ext cx="5704379" cy="696203"/>
          </a:xfrm>
          <a:custGeom>
            <a:avLst/>
            <a:gdLst/>
            <a:ahLst/>
            <a:cxnLst/>
            <a:rect l="l" t="t" r="r" b="b"/>
            <a:pathLst>
              <a:path w="5704379" h="696203">
                <a:moveTo>
                  <a:pt x="0" y="0"/>
                </a:moveTo>
                <a:lnTo>
                  <a:pt x="5704379" y="0"/>
                </a:lnTo>
                <a:lnTo>
                  <a:pt x="5704379" y="696203"/>
                </a:lnTo>
                <a:lnTo>
                  <a:pt x="0" y="6962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35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838020" y="2635030"/>
            <a:ext cx="5336758" cy="5395727"/>
          </a:xfrm>
          <a:custGeom>
            <a:avLst/>
            <a:gdLst/>
            <a:ahLst/>
            <a:cxnLst/>
            <a:rect l="l" t="t" r="r" b="b"/>
            <a:pathLst>
              <a:path w="5336758" h="5395727">
                <a:moveTo>
                  <a:pt x="0" y="0"/>
                </a:moveTo>
                <a:lnTo>
                  <a:pt x="5336757" y="0"/>
                </a:lnTo>
                <a:lnTo>
                  <a:pt x="5336757" y="5395728"/>
                </a:lnTo>
                <a:lnTo>
                  <a:pt x="0" y="5395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12" t="-795" r="-1865" b="-179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88036" y="6219998"/>
            <a:ext cx="8570745" cy="646260"/>
          </a:xfrm>
          <a:custGeom>
            <a:avLst/>
            <a:gdLst/>
            <a:ahLst/>
            <a:cxnLst/>
            <a:rect l="l" t="t" r="r" b="b"/>
            <a:pathLst>
              <a:path w="8570745" h="646260">
                <a:moveTo>
                  <a:pt x="0" y="0"/>
                </a:moveTo>
                <a:lnTo>
                  <a:pt x="8570745" y="0"/>
                </a:lnTo>
                <a:lnTo>
                  <a:pt x="8570745" y="646260"/>
                </a:lnTo>
                <a:lnTo>
                  <a:pt x="0" y="6462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388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583802" y="4515441"/>
            <a:ext cx="7442578" cy="640354"/>
          </a:xfrm>
          <a:custGeom>
            <a:avLst/>
            <a:gdLst/>
            <a:ahLst/>
            <a:cxnLst/>
            <a:rect l="l" t="t" r="r" b="b"/>
            <a:pathLst>
              <a:path w="7442578" h="640354">
                <a:moveTo>
                  <a:pt x="0" y="0"/>
                </a:moveTo>
                <a:lnTo>
                  <a:pt x="7442578" y="0"/>
                </a:lnTo>
                <a:lnTo>
                  <a:pt x="7442578" y="640354"/>
                </a:lnTo>
                <a:lnTo>
                  <a:pt x="0" y="640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493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6498" y="289590"/>
            <a:ext cx="3493374" cy="6210443"/>
          </a:xfrm>
          <a:custGeom>
            <a:avLst/>
            <a:gdLst/>
            <a:ahLst/>
            <a:cxnLst/>
            <a:rect l="l" t="t" r="r" b="b"/>
            <a:pathLst>
              <a:path w="3493374" h="6210443">
                <a:moveTo>
                  <a:pt x="0" y="0"/>
                </a:moveTo>
                <a:lnTo>
                  <a:pt x="3493374" y="0"/>
                </a:lnTo>
                <a:lnTo>
                  <a:pt x="3493374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30514" y="2296294"/>
            <a:ext cx="3476123" cy="6210443"/>
          </a:xfrm>
          <a:custGeom>
            <a:avLst/>
            <a:gdLst/>
            <a:ahLst/>
            <a:cxnLst/>
            <a:rect l="l" t="t" r="r" b="b"/>
            <a:pathLst>
              <a:path w="3476123" h="6210443">
                <a:moveTo>
                  <a:pt x="0" y="0"/>
                </a:moveTo>
                <a:lnTo>
                  <a:pt x="3476123" y="0"/>
                </a:lnTo>
                <a:lnTo>
                  <a:pt x="347612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80222" y="3049753"/>
            <a:ext cx="3514435" cy="6208547"/>
          </a:xfrm>
          <a:custGeom>
            <a:avLst/>
            <a:gdLst/>
            <a:ahLst/>
            <a:cxnLst/>
            <a:rect l="l" t="t" r="r" b="b"/>
            <a:pathLst>
              <a:path w="3514435" h="6208547">
                <a:moveTo>
                  <a:pt x="0" y="0"/>
                </a:moveTo>
                <a:lnTo>
                  <a:pt x="3514435" y="0"/>
                </a:lnTo>
                <a:lnTo>
                  <a:pt x="3514435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5768" y="289590"/>
            <a:ext cx="3493374" cy="6210443"/>
          </a:xfrm>
          <a:custGeom>
            <a:avLst/>
            <a:gdLst/>
            <a:ahLst/>
            <a:cxnLst/>
            <a:rect l="l" t="t" r="r" b="b"/>
            <a:pathLst>
              <a:path w="3493374" h="6210443">
                <a:moveTo>
                  <a:pt x="0" y="0"/>
                </a:moveTo>
                <a:lnTo>
                  <a:pt x="3493375" y="0"/>
                </a:lnTo>
                <a:lnTo>
                  <a:pt x="3493375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04865" y="4366368"/>
            <a:ext cx="3485822" cy="6214231"/>
          </a:xfrm>
          <a:custGeom>
            <a:avLst/>
            <a:gdLst/>
            <a:ahLst/>
            <a:cxnLst/>
            <a:rect l="l" t="t" r="r" b="b"/>
            <a:pathLst>
              <a:path w="3485822" h="6214231">
                <a:moveTo>
                  <a:pt x="0" y="0"/>
                </a:moveTo>
                <a:lnTo>
                  <a:pt x="3485822" y="0"/>
                </a:lnTo>
                <a:lnTo>
                  <a:pt x="3485822" y="6214232"/>
                </a:lnTo>
                <a:lnTo>
                  <a:pt x="0" y="621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01829" y="0"/>
            <a:ext cx="3503036" cy="6214231"/>
          </a:xfrm>
          <a:custGeom>
            <a:avLst/>
            <a:gdLst/>
            <a:ahLst/>
            <a:cxnLst/>
            <a:rect l="l" t="t" r="r" b="b"/>
            <a:pathLst>
              <a:path w="3503036" h="6214231">
                <a:moveTo>
                  <a:pt x="0" y="0"/>
                </a:moveTo>
                <a:lnTo>
                  <a:pt x="3503036" y="0"/>
                </a:lnTo>
                <a:lnTo>
                  <a:pt x="3503036" y="6214231"/>
                </a:lnTo>
                <a:lnTo>
                  <a:pt x="0" y="6214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92721" y="3986151"/>
            <a:ext cx="3486897" cy="6218013"/>
          </a:xfrm>
          <a:custGeom>
            <a:avLst/>
            <a:gdLst/>
            <a:ahLst/>
            <a:cxnLst/>
            <a:rect l="l" t="t" r="r" b="b"/>
            <a:pathLst>
              <a:path w="3486897" h="6218013">
                <a:moveTo>
                  <a:pt x="0" y="0"/>
                </a:moveTo>
                <a:lnTo>
                  <a:pt x="3486897" y="0"/>
                </a:lnTo>
                <a:lnTo>
                  <a:pt x="3486897" y="6218012"/>
                </a:lnTo>
                <a:lnTo>
                  <a:pt x="0" y="62180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88857" y="-322983"/>
            <a:ext cx="3505800" cy="6208547"/>
          </a:xfrm>
          <a:custGeom>
            <a:avLst/>
            <a:gdLst/>
            <a:ahLst/>
            <a:cxnLst/>
            <a:rect l="l" t="t" r="r" b="b"/>
            <a:pathLst>
              <a:path w="3505800" h="6208547">
                <a:moveTo>
                  <a:pt x="0" y="0"/>
                </a:moveTo>
                <a:lnTo>
                  <a:pt x="3505800" y="0"/>
                </a:lnTo>
                <a:lnTo>
                  <a:pt x="3505800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4076557"/>
            <a:ext cx="3519251" cy="6210443"/>
          </a:xfrm>
          <a:custGeom>
            <a:avLst/>
            <a:gdLst/>
            <a:ahLst/>
            <a:cxnLst/>
            <a:rect l="l" t="t" r="r" b="b"/>
            <a:pathLst>
              <a:path w="3519251" h="6210443">
                <a:moveTo>
                  <a:pt x="0" y="0"/>
                </a:moveTo>
                <a:lnTo>
                  <a:pt x="3519251" y="0"/>
                </a:lnTo>
                <a:lnTo>
                  <a:pt x="3519251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73008" y="3394812"/>
            <a:ext cx="3489594" cy="6212338"/>
          </a:xfrm>
          <a:custGeom>
            <a:avLst/>
            <a:gdLst/>
            <a:ahLst/>
            <a:cxnLst/>
            <a:rect l="l" t="t" r="r" b="b"/>
            <a:pathLst>
              <a:path w="3489594" h="6212338">
                <a:moveTo>
                  <a:pt x="0" y="0"/>
                </a:moveTo>
                <a:lnTo>
                  <a:pt x="3489594" y="0"/>
                </a:lnTo>
                <a:lnTo>
                  <a:pt x="3489594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2013" y="-58312"/>
            <a:ext cx="3489594" cy="6212338"/>
          </a:xfrm>
          <a:custGeom>
            <a:avLst/>
            <a:gdLst/>
            <a:ahLst/>
            <a:cxnLst/>
            <a:rect l="l" t="t" r="r" b="b"/>
            <a:pathLst>
              <a:path w="3489594" h="6212338">
                <a:moveTo>
                  <a:pt x="0" y="0"/>
                </a:moveTo>
                <a:lnTo>
                  <a:pt x="3489594" y="0"/>
                </a:lnTo>
                <a:lnTo>
                  <a:pt x="3489594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64975" y="3736690"/>
            <a:ext cx="3498210" cy="6212338"/>
          </a:xfrm>
          <a:custGeom>
            <a:avLst/>
            <a:gdLst/>
            <a:ahLst/>
            <a:cxnLst/>
            <a:rect l="l" t="t" r="r" b="b"/>
            <a:pathLst>
              <a:path w="3498210" h="6212338">
                <a:moveTo>
                  <a:pt x="0" y="0"/>
                </a:moveTo>
                <a:lnTo>
                  <a:pt x="3498210" y="0"/>
                </a:lnTo>
                <a:lnTo>
                  <a:pt x="3498210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3764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615805" y="4438650"/>
            <a:ext cx="13056390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ea typeface="TDTD평고딕"/>
              </a:rPr>
              <a:t>댄스 챌린지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56498" y="289590"/>
            <a:ext cx="3493374" cy="6210443"/>
          </a:xfrm>
          <a:custGeom>
            <a:avLst/>
            <a:gdLst/>
            <a:ahLst/>
            <a:cxnLst/>
            <a:rect l="l" t="t" r="r" b="b"/>
            <a:pathLst>
              <a:path w="3493374" h="6210443">
                <a:moveTo>
                  <a:pt x="0" y="0"/>
                </a:moveTo>
                <a:lnTo>
                  <a:pt x="3493374" y="0"/>
                </a:lnTo>
                <a:lnTo>
                  <a:pt x="3493374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30514" y="2296294"/>
            <a:ext cx="3476123" cy="6210443"/>
          </a:xfrm>
          <a:custGeom>
            <a:avLst/>
            <a:gdLst/>
            <a:ahLst/>
            <a:cxnLst/>
            <a:rect l="l" t="t" r="r" b="b"/>
            <a:pathLst>
              <a:path w="3476123" h="6210443">
                <a:moveTo>
                  <a:pt x="0" y="0"/>
                </a:moveTo>
                <a:lnTo>
                  <a:pt x="3476123" y="0"/>
                </a:lnTo>
                <a:lnTo>
                  <a:pt x="3476123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80222" y="3049753"/>
            <a:ext cx="3514435" cy="6208547"/>
          </a:xfrm>
          <a:custGeom>
            <a:avLst/>
            <a:gdLst/>
            <a:ahLst/>
            <a:cxnLst/>
            <a:rect l="l" t="t" r="r" b="b"/>
            <a:pathLst>
              <a:path w="3514435" h="6208547">
                <a:moveTo>
                  <a:pt x="0" y="0"/>
                </a:moveTo>
                <a:lnTo>
                  <a:pt x="3514435" y="0"/>
                </a:lnTo>
                <a:lnTo>
                  <a:pt x="3514435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45768" y="289590"/>
            <a:ext cx="3493374" cy="6210443"/>
          </a:xfrm>
          <a:custGeom>
            <a:avLst/>
            <a:gdLst/>
            <a:ahLst/>
            <a:cxnLst/>
            <a:rect l="l" t="t" r="r" b="b"/>
            <a:pathLst>
              <a:path w="3493374" h="6210443">
                <a:moveTo>
                  <a:pt x="0" y="0"/>
                </a:moveTo>
                <a:lnTo>
                  <a:pt x="3493375" y="0"/>
                </a:lnTo>
                <a:lnTo>
                  <a:pt x="3493375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04865" y="4366368"/>
            <a:ext cx="3485822" cy="6214231"/>
          </a:xfrm>
          <a:custGeom>
            <a:avLst/>
            <a:gdLst/>
            <a:ahLst/>
            <a:cxnLst/>
            <a:rect l="l" t="t" r="r" b="b"/>
            <a:pathLst>
              <a:path w="3485822" h="6214231">
                <a:moveTo>
                  <a:pt x="0" y="0"/>
                </a:moveTo>
                <a:lnTo>
                  <a:pt x="3485822" y="0"/>
                </a:lnTo>
                <a:lnTo>
                  <a:pt x="3485822" y="6214232"/>
                </a:lnTo>
                <a:lnTo>
                  <a:pt x="0" y="621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01829" y="0"/>
            <a:ext cx="3503036" cy="6214231"/>
          </a:xfrm>
          <a:custGeom>
            <a:avLst/>
            <a:gdLst/>
            <a:ahLst/>
            <a:cxnLst/>
            <a:rect l="l" t="t" r="r" b="b"/>
            <a:pathLst>
              <a:path w="3503036" h="6214231">
                <a:moveTo>
                  <a:pt x="0" y="0"/>
                </a:moveTo>
                <a:lnTo>
                  <a:pt x="3503036" y="0"/>
                </a:lnTo>
                <a:lnTo>
                  <a:pt x="3503036" y="6214231"/>
                </a:lnTo>
                <a:lnTo>
                  <a:pt x="0" y="6214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92721" y="3986151"/>
            <a:ext cx="3486897" cy="6218013"/>
          </a:xfrm>
          <a:custGeom>
            <a:avLst/>
            <a:gdLst/>
            <a:ahLst/>
            <a:cxnLst/>
            <a:rect l="l" t="t" r="r" b="b"/>
            <a:pathLst>
              <a:path w="3486897" h="6218013">
                <a:moveTo>
                  <a:pt x="0" y="0"/>
                </a:moveTo>
                <a:lnTo>
                  <a:pt x="3486897" y="0"/>
                </a:lnTo>
                <a:lnTo>
                  <a:pt x="3486897" y="6218012"/>
                </a:lnTo>
                <a:lnTo>
                  <a:pt x="0" y="62180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88857" y="-322983"/>
            <a:ext cx="3505800" cy="6208547"/>
          </a:xfrm>
          <a:custGeom>
            <a:avLst/>
            <a:gdLst/>
            <a:ahLst/>
            <a:cxnLst/>
            <a:rect l="l" t="t" r="r" b="b"/>
            <a:pathLst>
              <a:path w="3505800" h="6208547">
                <a:moveTo>
                  <a:pt x="0" y="0"/>
                </a:moveTo>
                <a:lnTo>
                  <a:pt x="3505800" y="0"/>
                </a:lnTo>
                <a:lnTo>
                  <a:pt x="3505800" y="6208547"/>
                </a:lnTo>
                <a:lnTo>
                  <a:pt x="0" y="6208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4076557"/>
            <a:ext cx="3519251" cy="6210443"/>
          </a:xfrm>
          <a:custGeom>
            <a:avLst/>
            <a:gdLst/>
            <a:ahLst/>
            <a:cxnLst/>
            <a:rect l="l" t="t" r="r" b="b"/>
            <a:pathLst>
              <a:path w="3519251" h="6210443">
                <a:moveTo>
                  <a:pt x="0" y="0"/>
                </a:moveTo>
                <a:lnTo>
                  <a:pt x="3519251" y="0"/>
                </a:lnTo>
                <a:lnTo>
                  <a:pt x="3519251" y="6210443"/>
                </a:lnTo>
                <a:lnTo>
                  <a:pt x="0" y="62104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073008" y="3394812"/>
            <a:ext cx="3489594" cy="6212338"/>
          </a:xfrm>
          <a:custGeom>
            <a:avLst/>
            <a:gdLst/>
            <a:ahLst/>
            <a:cxnLst/>
            <a:rect l="l" t="t" r="r" b="b"/>
            <a:pathLst>
              <a:path w="3489594" h="6212338">
                <a:moveTo>
                  <a:pt x="0" y="0"/>
                </a:moveTo>
                <a:lnTo>
                  <a:pt x="3489594" y="0"/>
                </a:lnTo>
                <a:lnTo>
                  <a:pt x="3489594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2013" y="-58312"/>
            <a:ext cx="3489594" cy="6212338"/>
          </a:xfrm>
          <a:custGeom>
            <a:avLst/>
            <a:gdLst/>
            <a:ahLst/>
            <a:cxnLst/>
            <a:rect l="l" t="t" r="r" b="b"/>
            <a:pathLst>
              <a:path w="3489594" h="6212338">
                <a:moveTo>
                  <a:pt x="0" y="0"/>
                </a:moveTo>
                <a:lnTo>
                  <a:pt x="3489594" y="0"/>
                </a:lnTo>
                <a:lnTo>
                  <a:pt x="3489594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64975" y="3736690"/>
            <a:ext cx="3498210" cy="6212338"/>
          </a:xfrm>
          <a:custGeom>
            <a:avLst/>
            <a:gdLst/>
            <a:ahLst/>
            <a:cxnLst/>
            <a:rect l="l" t="t" r="r" b="b"/>
            <a:pathLst>
              <a:path w="3498210" h="6212338">
                <a:moveTo>
                  <a:pt x="0" y="0"/>
                </a:moveTo>
                <a:lnTo>
                  <a:pt x="3498210" y="0"/>
                </a:lnTo>
                <a:lnTo>
                  <a:pt x="3498210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862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 rot="-769139">
            <a:off x="2439977" y="2019979"/>
            <a:ext cx="13878133" cy="545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4"/>
              </a:lnSpc>
              <a:spcBef>
                <a:spcPct val="0"/>
              </a:spcBef>
            </a:pPr>
            <a:r>
              <a:rPr lang="en-US" sz="34774">
                <a:solidFill>
                  <a:srgbClr val="FFFFFF"/>
                </a:solidFill>
                <a:latin typeface="Gugi"/>
              </a:rPr>
              <a:t>BUT!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399" y="2087805"/>
            <a:ext cx="7170495" cy="7170495"/>
          </a:xfrm>
          <a:custGeom>
            <a:avLst/>
            <a:gdLst/>
            <a:ahLst/>
            <a:cxnLst/>
            <a:rect l="l" t="t" r="r" b="b"/>
            <a:pathLst>
              <a:path w="7170495" h="7170495">
                <a:moveTo>
                  <a:pt x="0" y="0"/>
                </a:moveTo>
                <a:lnTo>
                  <a:pt x="7170495" y="0"/>
                </a:lnTo>
                <a:lnTo>
                  <a:pt x="7170495" y="7170495"/>
                </a:lnTo>
                <a:lnTo>
                  <a:pt x="0" y="7170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399" y="2087805"/>
            <a:ext cx="7170495" cy="7170495"/>
          </a:xfrm>
          <a:custGeom>
            <a:avLst/>
            <a:gdLst/>
            <a:ahLst/>
            <a:cxnLst/>
            <a:rect l="l" t="t" r="r" b="b"/>
            <a:pathLst>
              <a:path w="7170495" h="7170495">
                <a:moveTo>
                  <a:pt x="0" y="0"/>
                </a:moveTo>
                <a:lnTo>
                  <a:pt x="7170495" y="0"/>
                </a:lnTo>
                <a:lnTo>
                  <a:pt x="7170495" y="7170495"/>
                </a:lnTo>
                <a:lnTo>
                  <a:pt x="0" y="7170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08188" y="2368430"/>
            <a:ext cx="6208247" cy="6208247"/>
          </a:xfrm>
          <a:custGeom>
            <a:avLst/>
            <a:gdLst/>
            <a:ahLst/>
            <a:cxnLst/>
            <a:rect l="l" t="t" r="r" b="b"/>
            <a:pathLst>
              <a:path w="6208247" h="6208247">
                <a:moveTo>
                  <a:pt x="0" y="0"/>
                </a:moveTo>
                <a:lnTo>
                  <a:pt x="6208247" y="0"/>
                </a:lnTo>
                <a:lnTo>
                  <a:pt x="6208247" y="6208247"/>
                </a:lnTo>
                <a:lnTo>
                  <a:pt x="0" y="620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399" y="2087805"/>
            <a:ext cx="7170495" cy="7170495"/>
          </a:xfrm>
          <a:custGeom>
            <a:avLst/>
            <a:gdLst/>
            <a:ahLst/>
            <a:cxnLst/>
            <a:rect l="l" t="t" r="r" b="b"/>
            <a:pathLst>
              <a:path w="7170495" h="7170495">
                <a:moveTo>
                  <a:pt x="0" y="0"/>
                </a:moveTo>
                <a:lnTo>
                  <a:pt x="7170495" y="0"/>
                </a:lnTo>
                <a:lnTo>
                  <a:pt x="7170495" y="7170495"/>
                </a:lnTo>
                <a:lnTo>
                  <a:pt x="0" y="7170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08188" y="2368430"/>
            <a:ext cx="6208247" cy="6208247"/>
          </a:xfrm>
          <a:custGeom>
            <a:avLst/>
            <a:gdLst/>
            <a:ahLst/>
            <a:cxnLst/>
            <a:rect l="l" t="t" r="r" b="b"/>
            <a:pathLst>
              <a:path w="6208247" h="6208247">
                <a:moveTo>
                  <a:pt x="0" y="0"/>
                </a:moveTo>
                <a:lnTo>
                  <a:pt x="6208247" y="0"/>
                </a:lnTo>
                <a:lnTo>
                  <a:pt x="6208247" y="6208247"/>
                </a:lnTo>
                <a:lnTo>
                  <a:pt x="0" y="620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42440" y="25414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823" y="-344187"/>
            <a:ext cx="7170495" cy="7170495"/>
          </a:xfrm>
          <a:custGeom>
            <a:avLst/>
            <a:gdLst/>
            <a:ahLst/>
            <a:cxnLst/>
            <a:rect l="l" t="t" r="r" b="b"/>
            <a:pathLst>
              <a:path w="7170495" h="7170495">
                <a:moveTo>
                  <a:pt x="0" y="0"/>
                </a:moveTo>
                <a:lnTo>
                  <a:pt x="7170495" y="0"/>
                </a:lnTo>
                <a:lnTo>
                  <a:pt x="7170495" y="7170494"/>
                </a:lnTo>
                <a:lnTo>
                  <a:pt x="0" y="7170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88721" y="2140472"/>
            <a:ext cx="6208247" cy="6208247"/>
          </a:xfrm>
          <a:custGeom>
            <a:avLst/>
            <a:gdLst/>
            <a:ahLst/>
            <a:cxnLst/>
            <a:rect l="l" t="t" r="r" b="b"/>
            <a:pathLst>
              <a:path w="6208247" h="6208247">
                <a:moveTo>
                  <a:pt x="0" y="0"/>
                </a:moveTo>
                <a:lnTo>
                  <a:pt x="6208248" y="0"/>
                </a:lnTo>
                <a:lnTo>
                  <a:pt x="6208248" y="6208247"/>
                </a:lnTo>
                <a:lnTo>
                  <a:pt x="0" y="620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13196" y="-54131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34476" y="6900919"/>
            <a:ext cx="7791523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000000"/>
                </a:solidFill>
                <a:latin typeface="TDTD평고딕"/>
              </a:rPr>
              <a:t>X 0.5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1219</Words>
  <Application>Microsoft Office PowerPoint</Application>
  <PresentationFormat>사용자 지정</PresentationFormat>
  <Paragraphs>250</Paragraphs>
  <Slides>26</Slides>
  <Notes>26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Tlab 돋움 레귤러 Bold</vt:lpstr>
      <vt:lpstr>Arial</vt:lpstr>
      <vt:lpstr>Tlab 돋움 레귤러</vt:lpstr>
      <vt:lpstr>TDTD평고딕</vt:lpstr>
      <vt:lpstr>Calibri</vt:lpstr>
      <vt:lpstr>Roboto Condensed Bold</vt:lpstr>
      <vt:lpstr>Gugi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찐 최종발표의 사본</dc:title>
  <cp:lastModifiedBy>SSAFY</cp:lastModifiedBy>
  <cp:revision>4</cp:revision>
  <dcterms:created xsi:type="dcterms:W3CDTF">2006-08-16T00:00:00Z</dcterms:created>
  <dcterms:modified xsi:type="dcterms:W3CDTF">2024-05-20T00:51:53Z</dcterms:modified>
  <dc:identifier>DAGFdL1Eo18</dc:identifier>
</cp:coreProperties>
</file>